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AB32"/>
    <a:srgbClr val="001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12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BE44-697E-DE4A-94AE-1FED673A9C15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E994-9638-5E40-BD28-739EC5851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32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BE44-697E-DE4A-94AE-1FED673A9C15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E994-9638-5E40-BD28-739EC5851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53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BE44-697E-DE4A-94AE-1FED673A9C15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E994-9638-5E40-BD28-739EC5851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29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BE44-697E-DE4A-94AE-1FED673A9C15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E994-9638-5E40-BD28-739EC5851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443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BE44-697E-DE4A-94AE-1FED673A9C15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E994-9638-5E40-BD28-739EC5851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826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BE44-697E-DE4A-94AE-1FED673A9C15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E994-9638-5E40-BD28-739EC5851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416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BE44-697E-DE4A-94AE-1FED673A9C15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E994-9638-5E40-BD28-739EC5851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30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BE44-697E-DE4A-94AE-1FED673A9C15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E994-9638-5E40-BD28-739EC5851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943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BE44-697E-DE4A-94AE-1FED673A9C15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E994-9638-5E40-BD28-739EC5851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670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BE44-697E-DE4A-94AE-1FED673A9C15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E994-9638-5E40-BD28-739EC5851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05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BE44-697E-DE4A-94AE-1FED673A9C15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E994-9638-5E40-BD28-739EC5851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89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1BE44-697E-DE4A-94AE-1FED673A9C15}" type="datetimeFigureOut">
              <a:rPr lang="es-ES" smtClean="0"/>
              <a:t>27/01/2020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FE994-9638-5E40-BD28-739EC5851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668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sx.edu.mx/v2/servicio-socia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tsx.edu.mx/downloads/CONVENIOS_VIGENTES_SS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8742" y="1755648"/>
            <a:ext cx="4145965" cy="324981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  <a:latin typeface="Montserrat Bold"/>
                <a:cs typeface="Montserrat Bold"/>
              </a:rPr>
              <a:t>Platicas de Servicio Social</a:t>
            </a:r>
            <a:endParaRPr lang="es-ES" b="1" dirty="0">
              <a:solidFill>
                <a:schemeClr val="bg1"/>
              </a:solidFill>
              <a:latin typeface="Montserrat Bold"/>
              <a:cs typeface="Montserrat Bold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361592" y="5182896"/>
            <a:ext cx="5537291" cy="793778"/>
          </a:xfrm>
        </p:spPr>
        <p:txBody>
          <a:bodyPr>
            <a:normAutofit fontScale="92500"/>
          </a:bodyPr>
          <a:lstStyle/>
          <a:p>
            <a:r>
              <a:rPr lang="es-ES" sz="1800" b="1" dirty="0" smtClean="0">
                <a:solidFill>
                  <a:schemeClr val="tx1"/>
                </a:solidFill>
                <a:latin typeface="Montserrat Light"/>
                <a:cs typeface="Montserrat Light"/>
              </a:rPr>
              <a:t>ING. VIRIDIANA CASTRO MORALES</a:t>
            </a:r>
            <a:endParaRPr lang="es-ES" sz="1800" b="1" dirty="0" smtClean="0">
              <a:solidFill>
                <a:schemeClr val="tx1"/>
              </a:solidFill>
              <a:latin typeface="Montserrat Light"/>
              <a:cs typeface="Montserrat Light"/>
            </a:endParaRPr>
          </a:p>
          <a:p>
            <a:r>
              <a:rPr lang="es-ES" sz="1500" b="1" dirty="0" smtClean="0">
                <a:solidFill>
                  <a:schemeClr val="tx1"/>
                </a:solidFill>
                <a:latin typeface="Montserrat Light"/>
                <a:cs typeface="Montserrat Light"/>
              </a:rPr>
              <a:t>JEFA DEL DEPARTAMENTO DE GESTIÓN Y VINCULACIÓN</a:t>
            </a:r>
            <a:endParaRPr lang="es-ES" sz="1500" b="1" dirty="0">
              <a:solidFill>
                <a:schemeClr val="tx1"/>
              </a:solidFill>
              <a:latin typeface="Montserrat Light"/>
              <a:cs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1574057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873" y="167268"/>
            <a:ext cx="8229600" cy="1522143"/>
          </a:xfrm>
        </p:spPr>
        <p:txBody>
          <a:bodyPr>
            <a:normAutofit/>
          </a:bodyPr>
          <a:lstStyle/>
          <a:p>
            <a:r>
              <a:rPr lang="es-MX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MX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ES" b="1" dirty="0">
              <a:solidFill>
                <a:srgbClr val="C8AB32"/>
              </a:solidFill>
              <a:latin typeface="Montserrat Regular"/>
              <a:cs typeface="Montserrat Regular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57200" y="282008"/>
            <a:ext cx="7538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latin typeface="Arial Black" panose="020B0A04020102020204" pitchFamily="34" charset="0"/>
              </a:rPr>
              <a:t>FECHAS PARA ENTREGAR SOLICITUD Y ASIGNACIÓN</a:t>
            </a:r>
            <a:endParaRPr lang="es-MX" sz="3200" dirty="0"/>
          </a:p>
        </p:txBody>
      </p:sp>
      <p:sp>
        <p:nvSpPr>
          <p:cNvPr id="9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s-MX" b="1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78060" y="1303867"/>
            <a:ext cx="8854068" cy="472894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F-DGV-06 Solicitud y Asignación de Servicio Social: </a:t>
            </a:r>
            <a:r>
              <a:rPr lang="es-MX" dirty="0" smtClean="0">
                <a:latin typeface="Montserrat" panose="00000500000000000000" pitchFamily="2" charset="0"/>
              </a:rPr>
              <a:t>(3 tantos originales, con firmas en tinta azul, este trámite deberá ir acompañado de </a:t>
            </a:r>
            <a:r>
              <a:rPr lang="es-MX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F-DGV-25 PLAN DE TRABAJO  </a:t>
            </a:r>
            <a:r>
              <a:rPr lang="es-MX" dirty="0" smtClean="0">
                <a:latin typeface="Montserrat" panose="00000500000000000000" pitchFamily="2" charset="0"/>
              </a:rPr>
              <a:t>será a partir del día:</a:t>
            </a:r>
          </a:p>
          <a:p>
            <a:pPr marL="0" indent="0" algn="ctr">
              <a:buFont typeface="Arial"/>
              <a:buNone/>
            </a:pPr>
            <a:r>
              <a:rPr lang="es-MX" sz="23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FECHAS:</a:t>
            </a:r>
            <a:r>
              <a:rPr lang="es-MX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</a:t>
            </a:r>
            <a:r>
              <a:rPr lang="es-MX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11 al 27 de Febrero de 2020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Montserrat" panose="00000500000000000000" pitchFamily="2" charset="0"/>
              </a:rPr>
              <a:t>Una vez entregada y firmada la Solicitud y Asignación de Servicio Social por el Departamento de Gestión y Vinculación deberás llevarla a la dependencia, para que te firmen y sellen. </a:t>
            </a:r>
            <a:r>
              <a:rPr lang="es-MX" sz="2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(En caso de no tener sello deberás anotar el RFC de la Organización).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Montserrat" panose="00000500000000000000" pitchFamily="2" charset="0"/>
              </a:rPr>
              <a:t>En cuanto este sellada y firmada por parte de la dependencia, entregarla al Departamento de Gestión y Vinculación.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Montserrat" panose="00000500000000000000" pitchFamily="2" charset="0"/>
              </a:rPr>
              <a:t>La foto debe ser impresa en el formato.</a:t>
            </a:r>
          </a:p>
          <a:p>
            <a:pPr algn="just"/>
            <a:r>
              <a:rPr lang="es-MX" b="1" dirty="0" smtClean="0">
                <a:latin typeface="Montserrat" panose="00000500000000000000" pitchFamily="2" charset="0"/>
              </a:rPr>
              <a:t>Nota: </a:t>
            </a:r>
            <a:r>
              <a:rPr lang="es-MX" dirty="0" smtClean="0">
                <a:latin typeface="Montserrat" panose="00000500000000000000" pitchFamily="2" charset="0"/>
              </a:rPr>
              <a:t> Una vez entregado y sellado el formato de solicitud y asignación se procederá con los </a:t>
            </a:r>
            <a:r>
              <a:rPr lang="es-MX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Reportes Bimestrales F-DGV-16</a:t>
            </a:r>
          </a:p>
          <a:p>
            <a:pPr algn="just"/>
            <a:endParaRPr lang="es-MX" b="1" u="sng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just"/>
            <a:r>
              <a:rPr lang="es-MX" sz="1900" b="1" dirty="0" smtClean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0"/>
              </a:rPr>
              <a:t>OJO: Leer cuidadosamente las instrucciones de llenado así como a la hora de imprimir deberá traer las versiones y el aviso de privacidad, de no cumplir con los antes mencionado se devolverá para su corrección.  (La impresora debe estar configurada en carta 8,5 x 11pulg).</a:t>
            </a:r>
          </a:p>
          <a:p>
            <a:pPr algn="just"/>
            <a:endParaRPr lang="es-MX" b="1" dirty="0" smtClean="0"/>
          </a:p>
        </p:txBody>
      </p:sp>
    </p:spTree>
    <p:extLst>
      <p:ext uri="{BB962C8B-B14F-4D97-AF65-F5344CB8AC3E}">
        <p14:creationId xmlns:p14="http://schemas.microsoft.com/office/powerpoint/2010/main" val="2746810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873" y="167268"/>
            <a:ext cx="8229600" cy="1522143"/>
          </a:xfrm>
        </p:spPr>
        <p:txBody>
          <a:bodyPr>
            <a:normAutofit/>
          </a:bodyPr>
          <a:lstStyle/>
          <a:p>
            <a:r>
              <a:rPr lang="es-MX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MX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ES" b="1" dirty="0">
              <a:solidFill>
                <a:srgbClr val="C8AB32"/>
              </a:solidFill>
              <a:latin typeface="Montserrat Regular"/>
              <a:cs typeface="Montserrat Regular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57200" y="282008"/>
            <a:ext cx="7538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Arial Black" panose="020B0A04020102020204" pitchFamily="34" charset="0"/>
              </a:rPr>
              <a:t>REPORTE BIMESTRAL</a:t>
            </a:r>
            <a:endParaRPr lang="es-MX" sz="3200" dirty="0"/>
          </a:p>
        </p:txBody>
      </p:sp>
      <p:sp>
        <p:nvSpPr>
          <p:cNvPr id="9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s-MX" b="1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34176" y="1272371"/>
            <a:ext cx="8842917" cy="4853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MX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Reporte Bimestral F-DGV-16</a:t>
            </a:r>
            <a:r>
              <a:rPr lang="es-MX" b="1" dirty="0" smtClean="0">
                <a:latin typeface="Montserrat" panose="00000500000000000000" pitchFamily="2" charset="0"/>
              </a:rPr>
              <a:t>: </a:t>
            </a:r>
            <a:r>
              <a:rPr lang="es-MX" dirty="0" smtClean="0">
                <a:latin typeface="Montserrat" panose="00000500000000000000" pitchFamily="2" charset="0"/>
              </a:rPr>
              <a:t>(3 tantos originales, firmado en tinta azul y </a:t>
            </a:r>
            <a:r>
              <a:rPr lang="es-MX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tendrán 15 días hábiles a partir de la Fecha para entregarlo).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1900" dirty="0" smtClean="0">
                <a:latin typeface="Montserrat" panose="00000500000000000000" pitchFamily="2" charset="0"/>
              </a:rPr>
              <a:t>Será entregado cada dos meses, en caso de extender el servicio social se notificara al Departamento para indicaciones antes de entregar el formato de Evaluación y termino </a:t>
            </a:r>
            <a:r>
              <a:rPr lang="es-MX" sz="19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F-DGV-12.</a:t>
            </a:r>
          </a:p>
          <a:p>
            <a:pPr marL="0" indent="0" algn="just">
              <a:buFont typeface="Arial"/>
              <a:buNone/>
            </a:pPr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</a:rPr>
              <a:t>FECHAS PARA ENTREGAR REPORTES BIMESTRALES:</a:t>
            </a:r>
          </a:p>
          <a:p>
            <a:pPr marL="0" indent="0" algn="just">
              <a:buFont typeface="Arial"/>
              <a:buNone/>
            </a:pPr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</a:rPr>
              <a:t>1er Bimestre: Fecha de Inicio </a:t>
            </a:r>
            <a:r>
              <a:rPr lang="es-MX" b="1" dirty="0" smtClean="0">
                <a:solidFill>
                  <a:srgbClr val="FF0000"/>
                </a:solidFill>
                <a:latin typeface="Montserrat" panose="00000500000000000000" pitchFamily="2" charset="0"/>
              </a:rPr>
              <a:t>11</a:t>
            </a:r>
            <a:r>
              <a:rPr lang="es-MX" sz="2000" b="1" dirty="0" smtClean="0">
                <a:solidFill>
                  <a:srgbClr val="FF0000"/>
                </a:solidFill>
                <a:latin typeface="Montserrat" panose="00000500000000000000" pitchFamily="2" charset="0"/>
              </a:rPr>
              <a:t>/02/2020</a:t>
            </a:r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</a:rPr>
              <a:t> Fecha Término: </a:t>
            </a:r>
            <a:r>
              <a:rPr lang="es-MX" b="1" dirty="0" smtClean="0">
                <a:solidFill>
                  <a:srgbClr val="FF0000"/>
                </a:solidFill>
                <a:latin typeface="Montserrat" panose="00000500000000000000" pitchFamily="2" charset="0"/>
              </a:rPr>
              <a:t>13</a:t>
            </a:r>
            <a:r>
              <a:rPr lang="es-MX" sz="2000" b="1" dirty="0" smtClean="0">
                <a:solidFill>
                  <a:srgbClr val="FF0000"/>
                </a:solidFill>
                <a:latin typeface="Montserrat" panose="00000500000000000000" pitchFamily="2" charset="0"/>
              </a:rPr>
              <a:t>/04/2020</a:t>
            </a:r>
          </a:p>
          <a:p>
            <a:pPr marL="0" indent="0" algn="just">
              <a:buFont typeface="Arial"/>
              <a:buNone/>
            </a:pPr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</a:rPr>
              <a:t>2do Bimestre: Fecha de Inicio </a:t>
            </a:r>
            <a:r>
              <a:rPr lang="es-MX" b="1" dirty="0" smtClean="0">
                <a:solidFill>
                  <a:srgbClr val="FF0000"/>
                </a:solidFill>
                <a:latin typeface="Montserrat" panose="00000500000000000000" pitchFamily="2" charset="0"/>
              </a:rPr>
              <a:t>14</a:t>
            </a:r>
            <a:r>
              <a:rPr lang="es-MX" sz="2000" b="1" dirty="0" smtClean="0">
                <a:solidFill>
                  <a:srgbClr val="FF0000"/>
                </a:solidFill>
                <a:latin typeface="Montserrat" panose="00000500000000000000" pitchFamily="2" charset="0"/>
              </a:rPr>
              <a:t>/04/2020</a:t>
            </a:r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</a:rPr>
              <a:t> Fecha Término: </a:t>
            </a:r>
            <a:r>
              <a:rPr lang="es-MX" b="1" dirty="0" smtClean="0">
                <a:solidFill>
                  <a:srgbClr val="FF0000"/>
                </a:solidFill>
                <a:latin typeface="Montserrat" panose="00000500000000000000" pitchFamily="2" charset="0"/>
              </a:rPr>
              <a:t>15</a:t>
            </a:r>
            <a:r>
              <a:rPr lang="es-MX" sz="2000" b="1" dirty="0" smtClean="0">
                <a:solidFill>
                  <a:srgbClr val="FF0000"/>
                </a:solidFill>
                <a:latin typeface="Montserrat" panose="00000500000000000000" pitchFamily="2" charset="0"/>
              </a:rPr>
              <a:t>/06/2020</a:t>
            </a:r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</a:p>
          <a:p>
            <a:pPr marL="0" indent="0" algn="just">
              <a:buFont typeface="Arial"/>
              <a:buNone/>
            </a:pPr>
            <a:r>
              <a:rPr lang="es-MX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(2do Bimestre deberá ser acompañado por la Autoevaluación del Prestador de Servicio Social F-DGV-26).</a:t>
            </a:r>
            <a:endParaRPr lang="es-MX" sz="2000" b="1" u="sng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marL="0" indent="0" algn="just">
              <a:buFont typeface="Arial"/>
              <a:buNone/>
            </a:pPr>
            <a:r>
              <a:rPr lang="es-MX" sz="1000" b="1" dirty="0" smtClean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0"/>
              </a:rPr>
              <a:t>OJO: Leer cuidadosamente las instrucciones de llenado así como a la hora de imprimir deberá traer las versiones y el aviso de privacidad, de no cumplir con los antes mencionado se devolverá para su corrección.  (La impresora debe estar configurada en carta 8,5 x 11pulg).</a:t>
            </a:r>
            <a:endParaRPr lang="es-MX" sz="1000" b="1" dirty="0">
              <a:solidFill>
                <a:schemeClr val="accent4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91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873" y="167268"/>
            <a:ext cx="8229600" cy="1522143"/>
          </a:xfrm>
        </p:spPr>
        <p:txBody>
          <a:bodyPr>
            <a:normAutofit/>
          </a:bodyPr>
          <a:lstStyle/>
          <a:p>
            <a:r>
              <a:rPr lang="es-MX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MX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ES" b="1" dirty="0">
              <a:solidFill>
                <a:srgbClr val="C8AB32"/>
              </a:solidFill>
              <a:latin typeface="Montserrat Regular"/>
              <a:cs typeface="Montserrat Regular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57200" y="282008"/>
            <a:ext cx="7538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Arial Black" panose="020B0A04020102020204" pitchFamily="34" charset="0"/>
              </a:rPr>
              <a:t>EVALUACIÓN Y TERMINACIÓN DE SERVICIO SOCIAL</a:t>
            </a:r>
            <a:endParaRPr lang="es-MX" sz="3200" dirty="0"/>
          </a:p>
        </p:txBody>
      </p:sp>
      <p:sp>
        <p:nvSpPr>
          <p:cNvPr id="9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s-MX" b="1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04822" y="1353717"/>
            <a:ext cx="8816154" cy="4023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MX" sz="2600" b="1" dirty="0" smtClean="0">
                <a:solidFill>
                  <a:srgbClr val="7030A0"/>
                </a:solidFill>
                <a:latin typeface="Montserrat" panose="00000500000000000000" pitchFamily="2" charset="0"/>
              </a:rPr>
              <a:t>Evaluación y terminación de servicio social F-DGV-12: </a:t>
            </a:r>
            <a:r>
              <a:rPr lang="es-MX" dirty="0" smtClean="0">
                <a:latin typeface="Montserrat" panose="00000500000000000000" pitchFamily="2" charset="0"/>
              </a:rPr>
              <a:t>(3 tantos originales, firmado en tinta azul </a:t>
            </a:r>
            <a:r>
              <a:rPr lang="es-MX" b="1" dirty="0" smtClean="0">
                <a:solidFill>
                  <a:srgbClr val="7030A0"/>
                </a:solidFill>
                <a:latin typeface="Montserrat" panose="00000500000000000000" pitchFamily="2" charset="0"/>
              </a:rPr>
              <a:t>tendrán 15 días hábiles a partir de la fecha para entregarlo). Este formato deberá ir acompañado de (F-DGV- 21) Evaluación final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Montserrat" panose="00000500000000000000" pitchFamily="2" charset="0"/>
              </a:rPr>
              <a:t> El formato deberá ser entregado al termino del servicio social, indicando el total de las horas así como la fecha en que inicio y el termino del servicio social.</a:t>
            </a:r>
            <a:endParaRPr lang="es-MX" b="1" dirty="0" smtClean="0">
              <a:latin typeface="Montserrat" panose="00000500000000000000" pitchFamily="2" charset="0"/>
            </a:endParaRPr>
          </a:p>
          <a:p>
            <a:pPr marL="0" indent="0" algn="ctr">
              <a:buFont typeface="Arial"/>
              <a:buNone/>
            </a:pPr>
            <a:r>
              <a:rPr lang="es-MX" sz="26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FECHAS : </a:t>
            </a:r>
          </a:p>
          <a:p>
            <a:pPr marL="0" indent="0" algn="just">
              <a:buFont typeface="Arial"/>
              <a:buNone/>
            </a:pPr>
            <a:r>
              <a:rPr lang="es-MX" sz="26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Fecha de Inicio: 11 de Febrero de 2020 al 17 de  Agosto de 2020</a:t>
            </a:r>
          </a:p>
          <a:p>
            <a:pPr algn="just"/>
            <a:r>
              <a:rPr lang="es-MX" sz="1100" b="1" dirty="0" smtClean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0"/>
              </a:rPr>
              <a:t>OJO: Leer cuidadosamente las instrucciones de llenado así como a la hora de imprimir deberá traer las versiones y el aviso de privacidad, de no cumplir con los antes mencionado se devolverá para su corrección.  (La impresora debe estar configurada en carta 8,5 x 11pulg).</a:t>
            </a:r>
            <a:endParaRPr lang="es-MX" sz="1100" b="1" dirty="0">
              <a:solidFill>
                <a:schemeClr val="accent4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873" y="167268"/>
            <a:ext cx="8229600" cy="1522143"/>
          </a:xfrm>
        </p:spPr>
        <p:txBody>
          <a:bodyPr>
            <a:normAutofit fontScale="90000"/>
          </a:bodyPr>
          <a:lstStyle/>
          <a:p>
            <a:r>
              <a:rPr lang="es-MX" sz="3600" b="1" dirty="0">
                <a:latin typeface="Arial Black" panose="020B0A04020102020204" pitchFamily="34" charset="0"/>
              </a:rPr>
              <a:t>Consultar las instituciones, dependencias, empresas con convenios </a:t>
            </a:r>
            <a:r>
              <a:rPr lang="es-MX" sz="3600" b="1" dirty="0" smtClean="0">
                <a:latin typeface="Arial Black" panose="020B0A04020102020204" pitchFamily="34" charset="0"/>
              </a:rPr>
              <a:t>vigentes.</a:t>
            </a:r>
            <a:r>
              <a:rPr lang="es-MX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MX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ES" b="1" dirty="0">
              <a:solidFill>
                <a:srgbClr val="C8AB32"/>
              </a:solidFill>
              <a:latin typeface="Montserrat Regular"/>
              <a:cs typeface="Montserrat Regular"/>
            </a:endParaRPr>
          </a:p>
        </p:txBody>
      </p:sp>
      <p:sp>
        <p:nvSpPr>
          <p:cNvPr id="9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s-MX" b="1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11873" y="1845734"/>
            <a:ext cx="7984273" cy="326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4000" dirty="0" smtClean="0">
              <a:hlinkClick r:id="rId3"/>
            </a:endParaRPr>
          </a:p>
          <a:p>
            <a:pPr algn="ctr"/>
            <a:endParaRPr lang="es-MX" sz="4000" dirty="0" smtClean="0"/>
          </a:p>
          <a:p>
            <a:pPr algn="ctr"/>
            <a:r>
              <a:rPr lang="es-MX" sz="4000" dirty="0" smtClean="0">
                <a:hlinkClick r:id="rId4"/>
              </a:rPr>
              <a:t>https://www.itsx.edu.mx/downloads/CONVENIOS_VIGENTES_SS.pdf</a:t>
            </a:r>
            <a:endParaRPr lang="es-MX" sz="4000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10282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873" y="167268"/>
            <a:ext cx="8229600" cy="1522143"/>
          </a:xfrm>
        </p:spPr>
        <p:txBody>
          <a:bodyPr>
            <a:normAutofit fontScale="90000"/>
          </a:bodyPr>
          <a:lstStyle/>
          <a:p>
            <a:r>
              <a:rPr lang="es-MX" sz="3600" dirty="0">
                <a:latin typeface="Arial Black" panose="020B0A04020102020204" pitchFamily="34" charset="0"/>
              </a:rPr>
              <a:t>Servicio Social                       Empresas privadas</a:t>
            </a:r>
            <a:r>
              <a:rPr lang="es-MX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MX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ES" b="1" dirty="0">
              <a:solidFill>
                <a:srgbClr val="C8AB32"/>
              </a:solidFill>
              <a:latin typeface="Montserrat Regular"/>
              <a:cs typeface="Montserrat Regular"/>
            </a:endParaRPr>
          </a:p>
        </p:txBody>
      </p:sp>
      <p:sp>
        <p:nvSpPr>
          <p:cNvPr id="9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s-MX" b="1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211873" y="1315844"/>
            <a:ext cx="8854067" cy="4553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MX" sz="3000" b="1" u="sng" dirty="0" smtClean="0">
                <a:solidFill>
                  <a:srgbClr val="7030A0"/>
                </a:solidFill>
                <a:latin typeface="Montserrat" panose="00000500000000000000" pitchFamily="2" charset="0"/>
              </a:rPr>
              <a:t>ÚNICAMENTE SI LABORA </a:t>
            </a:r>
            <a:r>
              <a:rPr lang="es-MX" sz="3000" b="1" dirty="0" smtClean="0">
                <a:solidFill>
                  <a:srgbClr val="7030A0"/>
                </a:solidFill>
                <a:latin typeface="Montserrat" panose="00000500000000000000" pitchFamily="2" charset="0"/>
              </a:rPr>
              <a:t>EN LA EMPRESA Y SE ENCUETRAN EN NÓMINA</a:t>
            </a:r>
          </a:p>
          <a:p>
            <a:pPr marL="0" indent="0" algn="ctr">
              <a:buFont typeface="Arial"/>
              <a:buNone/>
            </a:pPr>
            <a:r>
              <a:rPr lang="es-MX" sz="3000" dirty="0" smtClean="0">
                <a:latin typeface="Montserrat" panose="00000500000000000000" pitchFamily="2" charset="0"/>
              </a:rPr>
              <a:t>Podrás prestar tu servicio social.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s-MX" sz="3000" dirty="0" smtClean="0">
                <a:latin typeface="Montserrat" panose="00000500000000000000" pitchFamily="2" charset="0"/>
              </a:rPr>
              <a:t>Deberás contar con los siguientes requisitos: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MX" sz="3000" dirty="0" smtClean="0">
                <a:latin typeface="Montserrat" panose="00000500000000000000" pitchFamily="2" charset="0"/>
              </a:rPr>
              <a:t>Constancia laboral que indique que tiene más de seis meses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MX" sz="3000" dirty="0" smtClean="0">
                <a:latin typeface="Montserrat" panose="00000500000000000000" pitchFamily="2" charset="0"/>
              </a:rPr>
              <a:t>Comprobante de nómina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MX" sz="3000" dirty="0" smtClean="0">
                <a:latin typeface="Montserrat" panose="00000500000000000000" pitchFamily="2" charset="0"/>
              </a:rPr>
              <a:t>Vigencia IMSS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MX" sz="3000" dirty="0" smtClean="0">
                <a:latin typeface="Montserrat" panose="00000500000000000000" pitchFamily="2" charset="0"/>
              </a:rPr>
              <a:t>El programa detallado de asistencia social ( SERÁ ENTREGADO POR EL DEPARTAMENTO DE GESTION Y VINCULACIÓN)</a:t>
            </a:r>
          </a:p>
          <a:p>
            <a:endParaRPr lang="es-MX" dirty="0" smtClean="0">
              <a:latin typeface="Montserrat" panose="00000500000000000000" pitchFamily="2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6742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873" y="167268"/>
            <a:ext cx="8229600" cy="1522143"/>
          </a:xfrm>
        </p:spPr>
        <p:txBody>
          <a:bodyPr>
            <a:normAutofit/>
          </a:bodyPr>
          <a:lstStyle/>
          <a:p>
            <a:r>
              <a:rPr lang="es-MX" sz="3600" dirty="0">
                <a:latin typeface="Arial Black" panose="020B0A04020102020204" pitchFamily="34" charset="0"/>
              </a:rPr>
              <a:t>TRABAJADORES DE DEPENDENCIAS </a:t>
            </a:r>
            <a:endParaRPr lang="es-ES" b="1" dirty="0">
              <a:solidFill>
                <a:srgbClr val="C8AB32"/>
              </a:solidFill>
              <a:latin typeface="Montserrat Regular"/>
              <a:cs typeface="Montserrat Regular"/>
            </a:endParaRPr>
          </a:p>
        </p:txBody>
      </p:sp>
      <p:sp>
        <p:nvSpPr>
          <p:cNvPr id="9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s-MX" b="1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00361" y="1494263"/>
            <a:ext cx="8943278" cy="4392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rgbClr val="7030A0"/>
                </a:solidFill>
                <a:latin typeface="Montserrat" panose="00000500000000000000" pitchFamily="2" charset="0"/>
              </a:rPr>
              <a:t>UNICAMENTE SI LABORA Y SE ENCUENTRA EN NÓMINA PODRAN EXENTAR EL SERVICIO SOCIAL.</a:t>
            </a:r>
          </a:p>
          <a:p>
            <a:pPr marL="0" indent="0">
              <a:buNone/>
            </a:pPr>
            <a:endParaRPr lang="es-MX" b="1" dirty="0" smtClean="0">
              <a:solidFill>
                <a:srgbClr val="7030A0"/>
              </a:solidFill>
              <a:latin typeface="Montserrat" panose="00000500000000000000" pitchFamily="2" charset="0"/>
            </a:endParaRPr>
          </a:p>
          <a:p>
            <a:pPr marL="0" indent="0">
              <a:buFont typeface="Arial"/>
              <a:buNone/>
            </a:pPr>
            <a:r>
              <a:rPr lang="es-MX" b="1" dirty="0" smtClean="0">
                <a:latin typeface="Montserrat" panose="00000500000000000000" pitchFamily="2" charset="0"/>
              </a:rPr>
              <a:t>DEPENDENCIA:  FEDERALES, MUNICIPALES Y ESTATALES.</a:t>
            </a:r>
          </a:p>
          <a:p>
            <a:pPr marL="0" indent="0">
              <a:buFont typeface="Arial"/>
              <a:buNone/>
            </a:pPr>
            <a:r>
              <a:rPr lang="es-MX" b="1" dirty="0" smtClean="0">
                <a:latin typeface="Montserrat" panose="00000500000000000000" pitchFamily="2" charset="0"/>
              </a:rPr>
              <a:t>REQUISITOS:</a:t>
            </a:r>
          </a:p>
          <a:p>
            <a:pPr marL="457200" indent="-457200">
              <a:buFont typeface="+mj-lt"/>
              <a:buAutoNum type="arabicPeriod"/>
            </a:pPr>
            <a:r>
              <a:rPr lang="es-MX" b="1" dirty="0" smtClean="0">
                <a:latin typeface="Montserrat" panose="00000500000000000000" pitchFamily="2" charset="0"/>
              </a:rPr>
              <a:t>Oficio de solicitud (ESCRITO LIBRE DE ACUERDO AL ARTICULO 45º INCISO III DE LA “LEY DEL EJERCICIO PROFESIONAL PARA EL ESTADO DE VERACRUZ IGNACIO DE LA LLAVE”.)</a:t>
            </a:r>
            <a:r>
              <a:rPr lang="es-MX" dirty="0" smtClean="0">
                <a:latin typeface="Montserrat" panose="00000500000000000000" pitchFamily="2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 smtClean="0">
                <a:latin typeface="Montserrat" panose="00000500000000000000" pitchFamily="2" charset="0"/>
              </a:rPr>
              <a:t>Una Constancia Laboral donde indique que tiene 6 meses.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 smtClean="0">
                <a:latin typeface="Montserrat" panose="00000500000000000000" pitchFamily="2" charset="0"/>
              </a:rPr>
              <a:t>Comprobante de nómina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 smtClean="0">
                <a:latin typeface="Montserrat" panose="00000500000000000000" pitchFamily="2" charset="0"/>
              </a:rPr>
              <a:t>Constancia de vigencia IMSS.</a:t>
            </a:r>
          </a:p>
          <a:p>
            <a:pPr marL="457200" indent="-457200">
              <a:buFont typeface="+mj-lt"/>
              <a:buAutoNum type="arabicPeriod"/>
            </a:pPr>
            <a:endParaRPr lang="es-MX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92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873" y="167268"/>
            <a:ext cx="8229600" cy="1522143"/>
          </a:xfrm>
        </p:spPr>
        <p:txBody>
          <a:bodyPr>
            <a:normAutofit/>
          </a:bodyPr>
          <a:lstStyle/>
          <a:p>
            <a:r>
              <a:rPr lang="es-MX" sz="3200" b="1" dirty="0" smtClean="0"/>
              <a:t>EJEMPLO PARA IMPRIMIR LOS FORMATOS</a:t>
            </a:r>
            <a:r>
              <a:rPr lang="es-MX" sz="3600" b="1" dirty="0" smtClean="0"/>
              <a:t>:</a:t>
            </a:r>
            <a:endParaRPr lang="es-ES" b="1" dirty="0">
              <a:solidFill>
                <a:srgbClr val="C8AB32"/>
              </a:solidFill>
              <a:latin typeface="Montserrat Regular"/>
              <a:cs typeface="Montserrat Regular"/>
            </a:endParaRPr>
          </a:p>
        </p:txBody>
      </p:sp>
      <p:sp>
        <p:nvSpPr>
          <p:cNvPr id="9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s-MX" b="1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00361" y="1494263"/>
            <a:ext cx="8943278" cy="4392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rgbClr val="7030A0"/>
                </a:solidFill>
                <a:latin typeface="Montserrat" panose="00000500000000000000" pitchFamily="2" charset="0"/>
              </a:rPr>
              <a:t>UNICAMENTE SI LABORA Y SE ENCUENTRA EN NÓMINA PODRAN EXENTAR EL SERVICIO SOCIAL.</a:t>
            </a:r>
          </a:p>
          <a:p>
            <a:pPr marL="0" indent="0">
              <a:buNone/>
            </a:pPr>
            <a:endParaRPr lang="es-MX" b="1" dirty="0" smtClean="0">
              <a:solidFill>
                <a:srgbClr val="7030A0"/>
              </a:solidFill>
              <a:latin typeface="Montserrat" panose="00000500000000000000" pitchFamily="2" charset="0"/>
            </a:endParaRPr>
          </a:p>
          <a:p>
            <a:pPr marL="0" indent="0">
              <a:buFont typeface="Arial"/>
              <a:buNone/>
            </a:pPr>
            <a:r>
              <a:rPr lang="es-MX" b="1" dirty="0" smtClean="0">
                <a:latin typeface="Montserrat" panose="00000500000000000000" pitchFamily="2" charset="0"/>
              </a:rPr>
              <a:t>DEPENDENCIA:  FEDERALES, MUNICIPALES Y ESTATALES.</a:t>
            </a:r>
          </a:p>
          <a:p>
            <a:pPr marL="0" indent="0">
              <a:buFont typeface="Arial"/>
              <a:buNone/>
            </a:pPr>
            <a:r>
              <a:rPr lang="es-MX" b="1" dirty="0" smtClean="0">
                <a:latin typeface="Montserrat" panose="00000500000000000000" pitchFamily="2" charset="0"/>
              </a:rPr>
              <a:t>REQUISITOS:</a:t>
            </a:r>
          </a:p>
          <a:p>
            <a:pPr marL="457200" indent="-457200">
              <a:buFont typeface="+mj-lt"/>
              <a:buAutoNum type="arabicPeriod"/>
            </a:pPr>
            <a:r>
              <a:rPr lang="es-MX" b="1" dirty="0" smtClean="0">
                <a:latin typeface="Montserrat" panose="00000500000000000000" pitchFamily="2" charset="0"/>
              </a:rPr>
              <a:t>Oficio de solicitud (ESCRITO LIBRE DE ACUERDO AL ARTICULO 45º INCISO III DE LA “LEY DEL EJERCICIO PROFESIONAL PARA EL ESTADO DE VERACRUZ IGNACIO DE LA LLAVE”.)</a:t>
            </a:r>
            <a:r>
              <a:rPr lang="es-MX" dirty="0" smtClean="0">
                <a:latin typeface="Montserrat" panose="00000500000000000000" pitchFamily="2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 smtClean="0">
                <a:latin typeface="Montserrat" panose="00000500000000000000" pitchFamily="2" charset="0"/>
              </a:rPr>
              <a:t>Una Constancia Laboral donde indique que tiene 6 meses.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 smtClean="0">
                <a:latin typeface="Montserrat" panose="00000500000000000000" pitchFamily="2" charset="0"/>
              </a:rPr>
              <a:t>Comprobante de nómina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 smtClean="0">
                <a:latin typeface="Montserrat" panose="00000500000000000000" pitchFamily="2" charset="0"/>
              </a:rPr>
              <a:t>Constancia de vigencia IMSS.</a:t>
            </a:r>
          </a:p>
          <a:p>
            <a:pPr marL="457200" indent="-457200">
              <a:buFont typeface="+mj-lt"/>
              <a:buAutoNum type="arabicPeriod"/>
            </a:pPr>
            <a:endParaRPr lang="es-MX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00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624468"/>
            <a:ext cx="7862743" cy="820645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Montserrat ExtraBold"/>
                <a:cs typeface="Montserrat ExtraBold"/>
              </a:rPr>
              <a:t>Personal del  Departamento de Gestión y Vinculación</a:t>
            </a:r>
            <a:endParaRPr lang="es-ES" sz="2400" b="1" dirty="0">
              <a:solidFill>
                <a:schemeClr val="bg1"/>
              </a:solidFill>
              <a:latin typeface="Montserrat ExtraBold"/>
              <a:cs typeface="Montserrat ExtraBold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sz="2400" dirty="0" smtClean="0">
              <a:solidFill>
                <a:srgbClr val="00172B"/>
              </a:solidFill>
              <a:latin typeface="Montserrat Regular"/>
              <a:cs typeface="Montserrat Regular"/>
            </a:endParaRPr>
          </a:p>
          <a:p>
            <a:pPr marL="0" indent="0">
              <a:buNone/>
            </a:pPr>
            <a:r>
              <a:rPr lang="es-ES" sz="2400" dirty="0">
                <a:solidFill>
                  <a:srgbClr val="00172B"/>
                </a:solidFill>
                <a:latin typeface="Montserrat Regular"/>
                <a:cs typeface="Montserrat Regular"/>
              </a:rPr>
              <a:t>	</a:t>
            </a:r>
            <a:endParaRPr lang="es-ES" sz="2400" dirty="0">
              <a:solidFill>
                <a:srgbClr val="00172B"/>
              </a:solidFill>
              <a:latin typeface="Montserrat Regular"/>
              <a:cs typeface="Montserrat Regular"/>
            </a:endParaRPr>
          </a:p>
          <a:p>
            <a:pPr marL="0" indent="0">
              <a:buNone/>
            </a:pPr>
            <a:r>
              <a:rPr lang="es-MX" sz="2400" dirty="0" smtClean="0"/>
              <a:t>Lic</a:t>
            </a:r>
            <a:r>
              <a:rPr lang="es-MX" sz="2400" dirty="0"/>
              <a:t>. Laura Ortega Martínez .- Auxiliar de Servicio Social </a:t>
            </a:r>
          </a:p>
          <a:p>
            <a:pPr marL="0" indent="0">
              <a:buNone/>
            </a:pPr>
            <a:r>
              <a:rPr lang="es-MX" sz="2400" dirty="0"/>
              <a:t>Lic. Denisse Dalehd Garciapiña Salazar.- Auxiliar de Residencias Profesionales</a:t>
            </a:r>
          </a:p>
          <a:p>
            <a:pPr marL="0" indent="0">
              <a:buNone/>
            </a:pPr>
            <a:r>
              <a:rPr lang="es-MX" sz="2400" dirty="0"/>
              <a:t>Lic. Edgar Mejía Coello .- Auxiliar de Visitas Industriales</a:t>
            </a:r>
          </a:p>
          <a:p>
            <a:pPr marL="0" indent="0">
              <a:buNone/>
            </a:pPr>
            <a:r>
              <a:rPr lang="es-MX" sz="2400" dirty="0" smtClean="0"/>
              <a:t>Lic. Verónica López Barradas.- Auxiliar del Depto. de Gestión y Vinculación.</a:t>
            </a:r>
          </a:p>
          <a:p>
            <a:pPr marL="0" indent="0">
              <a:buNone/>
            </a:pPr>
            <a:endParaRPr lang="es-ES" sz="2400" dirty="0" smtClean="0">
              <a:solidFill>
                <a:srgbClr val="00172B"/>
              </a:solidFill>
              <a:latin typeface="Montserrat Regular"/>
              <a:cs typeface="Montserra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701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>
                <a:latin typeface="Arial Black" panose="020B0A04020102020204" pitchFamily="34" charset="0"/>
              </a:rPr>
              <a:t>¿Cuál es la finalidad del Servicio Social?</a:t>
            </a:r>
            <a:endParaRPr lang="es-ES" b="1" dirty="0">
              <a:solidFill>
                <a:srgbClr val="C8AB32"/>
              </a:solidFill>
              <a:latin typeface="Montserrat Regular"/>
              <a:cs typeface="Montserrat Regular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Fortalecer nuestra formación integral como estudiantes, desarrollando una conciencia de solidaridad y compromiso con la sociedad a la que pertenecemos. </a:t>
            </a:r>
          </a:p>
          <a:p>
            <a:pPr algn="just"/>
            <a:endParaRPr lang="es-ES" dirty="0">
              <a:solidFill>
                <a:srgbClr val="00172B"/>
              </a:solidFill>
              <a:latin typeface="Montserrat Regular"/>
              <a:cs typeface="Montserra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4849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TIEMPO REQUERIDO PARA SERVICIO SOCIAL:</a:t>
            </a:r>
            <a:endParaRPr lang="es-ES" b="1" dirty="0">
              <a:solidFill>
                <a:srgbClr val="C8AB32"/>
              </a:solidFill>
              <a:latin typeface="Montserrat Regular"/>
              <a:cs typeface="Montserrat Regular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MINIMO </a:t>
            </a:r>
            <a:r>
              <a:rPr lang="es-MX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 MESES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NO MAYOR A </a:t>
            </a:r>
            <a:r>
              <a:rPr lang="es-MX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AÑOS.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MINIMO DE HORAS </a:t>
            </a:r>
            <a:r>
              <a:rPr lang="es-MX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480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MAXIMO </a:t>
            </a:r>
            <a:r>
              <a:rPr lang="es-MX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HORAS.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HORAS A CUBRIR DIARIAS </a:t>
            </a:r>
            <a:r>
              <a:rPr lang="es-MX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HORAS.</a:t>
            </a:r>
          </a:p>
          <a:p>
            <a:pPr marL="0" indent="0" algn="just">
              <a:buNone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 LA SEMANA </a:t>
            </a:r>
            <a:r>
              <a:rPr lang="es-MX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HORAS.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384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873" y="167268"/>
            <a:ext cx="8229600" cy="1522143"/>
          </a:xfrm>
        </p:spPr>
        <p:txBody>
          <a:bodyPr>
            <a:normAutofit fontScale="90000"/>
          </a:bodyPr>
          <a:lstStyle/>
          <a:p>
            <a:r>
              <a:rPr lang="es-MX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MX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MX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REQUISITOS </a:t>
            </a:r>
            <a:r>
              <a:rPr lang="es-MX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PARA INICIAR EL SERVICIO SOCIAL:</a:t>
            </a:r>
            <a:r>
              <a:rPr lang="es-MX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MX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ES" b="1" dirty="0">
              <a:solidFill>
                <a:srgbClr val="C8AB32"/>
              </a:solidFill>
              <a:latin typeface="Montserrat Regular"/>
              <a:cs typeface="Montserrat Regular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b="1" dirty="0">
                <a:latin typeface="Montserrat" panose="00000500000000000000" pitchFamily="2" charset="0"/>
              </a:rPr>
              <a:t>A partir de séptimo semestre o cumplir con </a:t>
            </a:r>
            <a:r>
              <a:rPr lang="es-MX" b="1" dirty="0">
                <a:solidFill>
                  <a:srgbClr val="7030A0"/>
                </a:solidFill>
                <a:latin typeface="Montserrat" panose="00000500000000000000" pitchFamily="2" charset="0"/>
              </a:rPr>
              <a:t>182 (70%)</a:t>
            </a:r>
            <a:r>
              <a:rPr lang="es-MX" b="1" dirty="0">
                <a:latin typeface="Montserrat" panose="00000500000000000000" pitchFamily="2" charset="0"/>
              </a:rPr>
              <a:t> créditos aprobados.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MX" b="1" dirty="0">
              <a:latin typeface="Montserrat" panose="000005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b="1" dirty="0">
                <a:latin typeface="Montserrat" panose="00000500000000000000" pitchFamily="2" charset="0"/>
              </a:rPr>
              <a:t>Estar inscrito en el semestre.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MX" b="1" dirty="0">
              <a:latin typeface="Montserrat" panose="000005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b="1" dirty="0">
                <a:latin typeface="Montserrat" panose="00000500000000000000" pitchFamily="2" charset="0"/>
              </a:rPr>
              <a:t>vigente en algún centro de salud: </a:t>
            </a:r>
            <a:r>
              <a:rPr lang="es-MX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(</a:t>
            </a:r>
            <a:r>
              <a:rPr lang="es-MX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imss</a:t>
            </a:r>
            <a:r>
              <a:rPr lang="es-MX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, </a:t>
            </a:r>
            <a:r>
              <a:rPr lang="es-MX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Issste</a:t>
            </a:r>
            <a:r>
              <a:rPr lang="es-MX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, Seguro popular, seguro de Pemex). </a:t>
            </a:r>
            <a:r>
              <a:rPr lang="es-MX" b="1" dirty="0">
                <a:solidFill>
                  <a:srgbClr val="002060"/>
                </a:solidFill>
                <a:latin typeface="Montserrat" panose="00000500000000000000" pitchFamily="2" charset="0"/>
              </a:rPr>
              <a:t>(ENTREGAR AL DEPTO. UNA COPIA)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41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873" y="167268"/>
            <a:ext cx="8229600" cy="1522143"/>
          </a:xfrm>
        </p:spPr>
        <p:txBody>
          <a:bodyPr>
            <a:normAutofit fontScale="90000"/>
          </a:bodyPr>
          <a:lstStyle/>
          <a:p>
            <a:r>
              <a:rPr lang="es-MX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LUGARES PARA </a:t>
            </a:r>
            <a:r>
              <a:rPr lang="es-MX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REALIZAR </a:t>
            </a:r>
            <a:r>
              <a:rPr lang="es-MX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 SERVICIO SOCIAL:</a:t>
            </a:r>
            <a:r>
              <a:rPr lang="es-MX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MX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ES" b="1" dirty="0">
              <a:solidFill>
                <a:srgbClr val="C8AB32"/>
              </a:solidFill>
              <a:latin typeface="Montserrat Regular"/>
              <a:cs typeface="Montserrat Regular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910" y="1607382"/>
            <a:ext cx="4953000" cy="8763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29425" t="8682" r="20315" b="63835"/>
          <a:stretch/>
        </p:blipFill>
        <p:spPr>
          <a:xfrm>
            <a:off x="5541088" y="4669028"/>
            <a:ext cx="3602912" cy="15555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12876" t="39498" r="12144" b="42391"/>
          <a:stretch/>
        </p:blipFill>
        <p:spPr>
          <a:xfrm>
            <a:off x="3351391" y="2713433"/>
            <a:ext cx="5653645" cy="11952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/>
          <a:srcRect l="28039" t="23059" r="11137" b="67686"/>
          <a:stretch/>
        </p:blipFill>
        <p:spPr>
          <a:xfrm>
            <a:off x="355466" y="3855281"/>
            <a:ext cx="8086007" cy="88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86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873" y="167268"/>
            <a:ext cx="8229600" cy="1522143"/>
          </a:xfrm>
        </p:spPr>
        <p:txBody>
          <a:bodyPr>
            <a:normAutofit/>
          </a:bodyPr>
          <a:lstStyle/>
          <a:p>
            <a:r>
              <a:rPr lang="es-MX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MX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ES" b="1" dirty="0">
              <a:solidFill>
                <a:srgbClr val="C8AB32"/>
              </a:solidFill>
              <a:latin typeface="Montserrat Regular"/>
              <a:cs typeface="Montserrat Regular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57200" y="282008"/>
            <a:ext cx="7538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FORMATOS A UTILIZAR DURANTE EL SERVICIO SOCIAL:</a:t>
            </a:r>
            <a:endParaRPr lang="es-MX" sz="3200" dirty="0"/>
          </a:p>
        </p:txBody>
      </p:sp>
      <p:sp>
        <p:nvSpPr>
          <p:cNvPr id="9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es-MX" b="1" u="sng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F-DGV-02</a:t>
            </a:r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  CARTA DE PRESENTACIÓN.</a:t>
            </a:r>
          </a:p>
          <a:p>
            <a:pPr marL="457200" indent="-457200">
              <a:buFont typeface="+mj-lt"/>
              <a:buAutoNum type="arabicPeriod"/>
            </a:pPr>
            <a:r>
              <a:rPr lang="es-MX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F-DGV-06 </a:t>
            </a:r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 SOLICITUD Y ASIGNACIÓN</a:t>
            </a:r>
          </a:p>
          <a:p>
            <a:pPr marL="457200" indent="-457200">
              <a:buFont typeface="+mj-lt"/>
              <a:buAutoNum type="arabicPeriod"/>
            </a:pPr>
            <a:r>
              <a:rPr lang="es-MX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F-DGV-12</a:t>
            </a:r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   EVALUACIÓN Y TERMINACIÓN DE SERVICIO </a:t>
            </a:r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  SOCIAL</a:t>
            </a:r>
            <a:endParaRPr lang="es-MX" b="1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F-DGV-16</a:t>
            </a:r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   REPORTE BIMESTRAL</a:t>
            </a:r>
          </a:p>
          <a:p>
            <a:pPr marL="457200" indent="-457200">
              <a:buFont typeface="+mj-lt"/>
              <a:buAutoNum type="arabicPeriod"/>
            </a:pPr>
            <a:r>
              <a:rPr lang="es-MX" b="1" u="sng" dirty="0" smtClean="0">
                <a:solidFill>
                  <a:srgbClr val="7030A0"/>
                </a:solidFill>
                <a:latin typeface="Montserrat" panose="00000500000000000000" pitchFamily="2" charset="0"/>
              </a:rPr>
              <a:t>F-DGV-21</a:t>
            </a:r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	EVALUACIÓN FINAL (</a:t>
            </a:r>
            <a:r>
              <a:rPr lang="es-MX" b="1" dirty="0" smtClean="0">
                <a:solidFill>
                  <a:srgbClr val="7030A0"/>
                </a:solidFill>
                <a:latin typeface="Montserrat" panose="00000500000000000000" pitchFamily="2" charset="0"/>
              </a:rPr>
              <a:t>FIRMADO POR EL RESPONSABLE DEL SERVICIO          SOCIAL O  EL REPRESENTANTE</a:t>
            </a:r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s-MX" b="1" u="sng" dirty="0" smtClean="0">
                <a:solidFill>
                  <a:srgbClr val="7030A0"/>
                </a:solidFill>
                <a:latin typeface="Montserrat" panose="00000500000000000000" pitchFamily="2" charset="0"/>
              </a:rPr>
              <a:t>F-DGV-25</a:t>
            </a:r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  PLAN DE TRABAJO</a:t>
            </a:r>
          </a:p>
          <a:p>
            <a:pPr marL="457200" indent="-457200">
              <a:buFont typeface="+mj-lt"/>
              <a:buAutoNum type="arabicPeriod"/>
            </a:pPr>
            <a:r>
              <a:rPr lang="es-MX" b="1" u="sng" dirty="0" smtClean="0">
                <a:solidFill>
                  <a:srgbClr val="7030A0"/>
                </a:solidFill>
                <a:latin typeface="Montserrat" panose="00000500000000000000" pitchFamily="2" charset="0"/>
              </a:rPr>
              <a:t>F-DGV-26</a:t>
            </a:r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  AUTOEVALUACIÓN DEL PRESTADOR DEL SERVICIO SOCIAL</a:t>
            </a:r>
          </a:p>
          <a:p>
            <a:pPr marL="457200" indent="-457200">
              <a:buFont typeface="+mj-lt"/>
              <a:buAutoNum type="arabicPeriod"/>
            </a:pPr>
            <a:r>
              <a:rPr lang="es-MX" b="1" u="sng" dirty="0" smtClean="0">
                <a:solidFill>
                  <a:srgbClr val="7030A0"/>
                </a:solidFill>
                <a:latin typeface="Montserrat" panose="00000500000000000000" pitchFamily="2" charset="0"/>
              </a:rPr>
              <a:t>F-DGV-27</a:t>
            </a:r>
            <a:r>
              <a:rPr lang="es-MX" b="1" u="sng" dirty="0" smtClean="0">
                <a:solidFill>
                  <a:schemeClr val="tx1"/>
                </a:solidFill>
                <a:latin typeface="Montserrat" panose="00000500000000000000" pitchFamily="2" charset="0"/>
              </a:rPr>
              <a:t> </a:t>
            </a:r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 CARTA COMPROMISO (</a:t>
            </a:r>
            <a:r>
              <a:rPr lang="es-MX" b="1" dirty="0" smtClean="0">
                <a:solidFill>
                  <a:srgbClr val="7030A0"/>
                </a:solidFill>
                <a:latin typeface="Montserrat" panose="00000500000000000000" pitchFamily="2" charset="0"/>
              </a:rPr>
              <a:t>ÚNICAMENTE PARA LOS ALUMNOS QUE TENGAN PORCENTAJE DEL 65% AL 69%</a:t>
            </a:r>
            <a:r>
              <a:rPr lang="es-MX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endParaRPr lang="es-MX" b="1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37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873" y="167268"/>
            <a:ext cx="8229600" cy="791737"/>
          </a:xfrm>
        </p:spPr>
        <p:txBody>
          <a:bodyPr>
            <a:normAutofit fontScale="90000"/>
          </a:bodyPr>
          <a:lstStyle/>
          <a:p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INICIO 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DE SERVICIO SOCIAL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b="1" dirty="0">
              <a:solidFill>
                <a:srgbClr val="C8AB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s-MX" b="1" u="sng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b="1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" name="Marcador de contenido 3"/>
          <p:cNvSpPr txBox="1">
            <a:spLocks/>
          </p:cNvSpPr>
          <p:nvPr/>
        </p:nvSpPr>
        <p:spPr>
          <a:xfrm>
            <a:off x="147145" y="981523"/>
            <a:ext cx="8796133" cy="3884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s-MX" sz="7200" b="1" u="sng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marL="0" indent="0" algn="ctr">
              <a:buFont typeface="Arial"/>
              <a:buNone/>
            </a:pPr>
            <a:r>
              <a:rPr lang="es-MX" sz="7200" b="1" u="sng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11 DE FEBRERO DE 2020</a:t>
            </a:r>
            <a:endParaRPr lang="es-MX" sz="7200" b="1" u="sng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349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873" y="167268"/>
            <a:ext cx="8229600" cy="1522143"/>
          </a:xfrm>
        </p:spPr>
        <p:txBody>
          <a:bodyPr>
            <a:normAutofit/>
          </a:bodyPr>
          <a:lstStyle/>
          <a:p>
            <a:r>
              <a:rPr lang="es-MX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MX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ES" b="1" dirty="0">
              <a:solidFill>
                <a:srgbClr val="C8AB32"/>
              </a:solidFill>
              <a:latin typeface="Montserrat Regular"/>
              <a:cs typeface="Montserrat Regular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57200" y="282008"/>
            <a:ext cx="7538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latin typeface="Arial Black" panose="020B0A04020102020204" pitchFamily="34" charset="0"/>
              </a:rPr>
              <a:t>FECHAS PARA ENTREGAR CARTA DE PRESENTACIÓN</a:t>
            </a:r>
            <a:endParaRPr lang="es-MX" sz="3200" dirty="0"/>
          </a:p>
        </p:txBody>
      </p:sp>
      <p:sp>
        <p:nvSpPr>
          <p:cNvPr id="9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s-MX" b="1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57200" y="1369852"/>
            <a:ext cx="8474927" cy="457374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MX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F-DGV-02 CARTA DE PRESENTACIÓN: </a:t>
            </a:r>
            <a:r>
              <a:rPr lang="es-MX" dirty="0" smtClean="0">
                <a:latin typeface="Montserrat" panose="00000500000000000000" pitchFamily="2" charset="0"/>
              </a:rPr>
              <a:t>(3 tantos originales, con firmas en tinta azul, así como anexar los requisitos que se te solicitan, este trámite será a partir del día:</a:t>
            </a:r>
          </a:p>
          <a:p>
            <a:pPr marL="0" indent="0" algn="ctr">
              <a:buFont typeface="Arial"/>
              <a:buNone/>
            </a:pPr>
            <a:r>
              <a:rPr lang="es-MX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FECHAS:  27 ENERO  al 07 de FEBRERO de 2020.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Montserrat" panose="00000500000000000000" pitchFamily="2" charset="0"/>
              </a:rPr>
              <a:t>Una vez entregada y firmada la Carta de Presentación por el Departamento de Gestión y Vinculación deberás llevarla a la dependencia donde realizaras el Servicio Social, para que te la sellen o firmen de recibido</a:t>
            </a:r>
            <a:r>
              <a:rPr lang="es-MX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. (En caso de no tener sello deberás entregar la copia de la Cedula del RFC).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Montserrat" panose="00000500000000000000" pitchFamily="2" charset="0"/>
              </a:rPr>
              <a:t>En cuanto este sellada o firmada de recibido por parte de la dependencia, entregarla al Departamento de Gestión y Vinculación.</a:t>
            </a:r>
            <a:endParaRPr lang="es-MX" b="1" dirty="0" smtClean="0">
              <a:latin typeface="Montserrat" panose="00000500000000000000" pitchFamily="2" charset="0"/>
            </a:endParaRPr>
          </a:p>
          <a:p>
            <a:pPr algn="just"/>
            <a:r>
              <a:rPr lang="es-MX" b="1" dirty="0" smtClean="0">
                <a:latin typeface="Montserrat" panose="00000500000000000000" pitchFamily="2" charset="0"/>
              </a:rPr>
              <a:t>Nota: </a:t>
            </a:r>
            <a:r>
              <a:rPr lang="es-MX" dirty="0" smtClean="0">
                <a:latin typeface="Montserrat" panose="00000500000000000000" pitchFamily="2" charset="0"/>
              </a:rPr>
              <a:t>Una vez realizado este trámite deberás continuar con el formato </a:t>
            </a:r>
            <a:r>
              <a:rPr lang="es-MX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F-DGV-06.</a:t>
            </a:r>
            <a:r>
              <a:rPr lang="es-MX" dirty="0" smtClean="0">
                <a:latin typeface="Montserrat" panose="00000500000000000000" pitchFamily="2" charset="0"/>
              </a:rPr>
              <a:t> (Solicitud de Asignación).</a:t>
            </a:r>
          </a:p>
          <a:p>
            <a:pPr algn="just"/>
            <a:endParaRPr lang="es-MX" dirty="0" smtClean="0">
              <a:latin typeface="Montserrat" panose="00000500000000000000" pitchFamily="2" charset="0"/>
            </a:endParaRPr>
          </a:p>
          <a:p>
            <a:pPr algn="just"/>
            <a:r>
              <a:rPr lang="es-MX" sz="1600" b="1" dirty="0" smtClean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0"/>
              </a:rPr>
              <a:t>OJO: Leer cuidadosamente las instrucciones de llenado así como a la hora de imprimir deberá traer las versiones y el aviso de privacidad, de no cumplir con los antes mencionado se devolverá para su corrección.  (La impresora debe estar configurada en carta 8,5 x 11pulg).</a:t>
            </a:r>
            <a:endParaRPr lang="es-MX" sz="1600" b="1" dirty="0">
              <a:solidFill>
                <a:schemeClr val="accent4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3730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1096</Words>
  <Application>Microsoft Office PowerPoint</Application>
  <PresentationFormat>Presentación en pantalla (4:3)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Calibri</vt:lpstr>
      <vt:lpstr>Montserrat</vt:lpstr>
      <vt:lpstr>Montserrat Bold</vt:lpstr>
      <vt:lpstr>Montserrat ExtraBold</vt:lpstr>
      <vt:lpstr>Montserrat Light</vt:lpstr>
      <vt:lpstr>Montserrat Regular</vt:lpstr>
      <vt:lpstr>Wingdings</vt:lpstr>
      <vt:lpstr>Tema de Office</vt:lpstr>
      <vt:lpstr>Platicas de Servicio Social</vt:lpstr>
      <vt:lpstr>Personal del  Departamento de Gestión y Vinculación</vt:lpstr>
      <vt:lpstr>¿Cuál es la finalidad del Servicio Social?</vt:lpstr>
      <vt:lpstr>TIEMPO REQUERIDO PARA SERVICIO SOCIAL:</vt:lpstr>
      <vt:lpstr> REQUISITOS PARA INICIAR EL SERVICIO SOCIAL: </vt:lpstr>
      <vt:lpstr>LUGARES PARA REALIZAR EL SERVICIO SOCIAL: </vt:lpstr>
      <vt:lpstr> </vt:lpstr>
      <vt:lpstr>  INICIO DE SERVICIO SOCIAL  </vt:lpstr>
      <vt:lpstr> </vt:lpstr>
      <vt:lpstr> </vt:lpstr>
      <vt:lpstr> </vt:lpstr>
      <vt:lpstr> </vt:lpstr>
      <vt:lpstr>Consultar las instituciones, dependencias, empresas con convenios vigentes. </vt:lpstr>
      <vt:lpstr>Servicio Social                       Empresas privadas </vt:lpstr>
      <vt:lpstr>TRABAJADORES DE DEPENDENCIAS </vt:lpstr>
      <vt:lpstr>EJEMPLO PARA IMPRIMIR LOS FORMATOS:</vt:lpstr>
    </vt:vector>
  </TitlesOfParts>
  <Company>itsx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Magdalena  peña</dc:creator>
  <cp:lastModifiedBy>Lenovo04</cp:lastModifiedBy>
  <cp:revision>8</cp:revision>
  <dcterms:created xsi:type="dcterms:W3CDTF">2020-01-22T22:30:24Z</dcterms:created>
  <dcterms:modified xsi:type="dcterms:W3CDTF">2020-01-27T23:32:31Z</dcterms:modified>
</cp:coreProperties>
</file>