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1" r:id="rId7"/>
    <p:sldId id="266" r:id="rId8"/>
    <p:sldId id="26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96C"/>
    <a:srgbClr val="00243B"/>
    <a:srgbClr val="00B050"/>
    <a:srgbClr val="F5EEEE"/>
    <a:srgbClr val="F2F2F2"/>
    <a:srgbClr val="92D050"/>
    <a:srgbClr val="FFC000"/>
    <a:srgbClr val="D1BC4A"/>
    <a:srgbClr val="FAD7A0"/>
    <a:srgbClr val="DC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366" autoAdjust="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F064-718C-44F8-8FB4-6800DBC65C0E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15DC2-3065-4890-915F-EF8B976C2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81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5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99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3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68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6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38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21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3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31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0A04-9AC0-47DA-882E-FE60353E5D9C}" type="datetimeFigureOut">
              <a:rPr lang="es-MX" smtClean="0"/>
              <a:t>10/01/2024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287-A2CB-469A-BD74-BA92463F11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7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7A8E0A8-94CA-4F59-BAA8-F8E8D41A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680" y="2003080"/>
            <a:ext cx="3539320" cy="405652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7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1047713" y="132654"/>
            <a:ext cx="6283478" cy="670791"/>
            <a:chOff x="0" y="0"/>
            <a:chExt cx="5909945" cy="614045"/>
          </a:xfrm>
        </p:grpSpPr>
        <p:pic>
          <p:nvPicPr>
            <p:cNvPr id="12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ítulo 4">
            <a:extLst>
              <a:ext uri="{FF2B5EF4-FFF2-40B4-BE49-F238E27FC236}">
                <a16:creationId xmlns:a16="http://schemas.microsoft.com/office/drawing/2014/main" id="{973ABF65-A59F-4B4F-B8CD-AA0FF10A229D}"/>
              </a:ext>
            </a:extLst>
          </p:cNvPr>
          <p:cNvSpPr txBox="1">
            <a:spLocks/>
          </p:cNvSpPr>
          <p:nvPr/>
        </p:nvSpPr>
        <p:spPr>
          <a:xfrm>
            <a:off x="1700398" y="1632621"/>
            <a:ext cx="5852917" cy="361559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6000" b="1" dirty="0">
                <a:solidFill>
                  <a:srgbClr val="00243B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Cuerpos </a:t>
            </a:r>
          </a:p>
          <a:p>
            <a:pPr>
              <a:lnSpc>
                <a:spcPct val="150000"/>
              </a:lnSpc>
            </a:pPr>
            <a:r>
              <a:rPr lang="es-MX" sz="6000" b="1" dirty="0" smtClean="0">
                <a:solidFill>
                  <a:srgbClr val="00243B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Académicos</a:t>
            </a:r>
            <a:r>
              <a:rPr lang="es-MX" sz="6000" b="1" dirty="0">
                <a:solidFill>
                  <a:srgbClr val="00243B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 </a:t>
            </a:r>
            <a:r>
              <a:rPr lang="es-MX" sz="6000" b="1" dirty="0" smtClean="0">
                <a:solidFill>
                  <a:srgbClr val="00243B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LATO"/>
                <a:cs typeface="Arial" panose="020B0604020202020204" pitchFamily="34" charset="0"/>
              </a:rPr>
              <a:t>ITSX</a:t>
            </a:r>
            <a:endParaRPr lang="es-MX" sz="6000" b="1" dirty="0">
              <a:solidFill>
                <a:srgbClr val="00243B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651755" y="34168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  <a:latin typeface="LATO"/>
                </a:rPr>
                <a:t>Aplicaciones de alta eficiencia en cómputo en la nube</a:t>
              </a: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>
                  <a:solidFill>
                    <a:srgbClr val="002060"/>
                  </a:solidFill>
                  <a:latin typeface="Nunito"/>
                </a:rPr>
                <a:t>ITESXAL-CA-2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4238925" y="22859"/>
            <a:ext cx="2391777" cy="2218013"/>
            <a:chOff x="1854415" y="3524115"/>
            <a:chExt cx="2391777" cy="2218013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Alba Hernández </a:t>
              </a: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Jessecka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Alba Hernández Omar,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Cerdán María Angélica,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Rodríguez Franco</a:t>
              </a: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Ralero de la Mora Manuel Prisciliano 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4304446" y="2469381"/>
            <a:ext cx="2391777" cy="2218013"/>
            <a:chOff x="1854415" y="3524115"/>
            <a:chExt cx="2391777" cy="221801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002060"/>
                  </a:solidFill>
                  <a:latin typeface="LATO"/>
                </a:rPr>
                <a:t>Internet de las cosas, Desarrollo de Software as a </a:t>
              </a:r>
              <a:r>
                <a:rPr lang="es-MX" sz="1400" dirty="0" err="1">
                  <a:solidFill>
                    <a:srgbClr val="002060"/>
                  </a:solidFill>
                  <a:latin typeface="LATO"/>
                </a:rPr>
                <a:t>service</a:t>
              </a:r>
              <a:endParaRPr lang="es-MX" sz="1400" dirty="0">
                <a:solidFill>
                  <a:srgbClr val="002060"/>
                </a:solidFill>
                <a:latin typeface="LATO"/>
              </a:endParaRP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75011" y="1029165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>
                  <a:solidFill>
                    <a:schemeClr val="bg1"/>
                  </a:solidFill>
                  <a:latin typeface="Caveat Brush"/>
                </a:rPr>
                <a:t>1</a:t>
              </a: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2017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2026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formación</a:t>
                </a: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6877058" y="4081766"/>
            <a:ext cx="5461219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82" y="794948"/>
            <a:ext cx="4142960" cy="27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9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297439" y="-43032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  <a:latin typeface="LATO"/>
                </a:rPr>
                <a:t>Sistemas integrales para el desarrollo de Tecnología Aplicada</a:t>
              </a: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>
                  <a:solidFill>
                    <a:srgbClr val="002060"/>
                  </a:solidFill>
                  <a:latin typeface="Nunito"/>
                </a:rPr>
                <a:t>ITESXAL-CA-3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3763914" y="9834"/>
            <a:ext cx="2427236" cy="2217408"/>
            <a:chOff x="1818956" y="3524115"/>
            <a:chExt cx="2427236" cy="2217408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18956" y="3761523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Daza Merino Rosalía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Erika María Ronquillo Mandujano</a:t>
              </a:r>
              <a:endParaRPr lang="es-MX" sz="1250" dirty="0">
                <a:solidFill>
                  <a:srgbClr val="002060"/>
                </a:solidFill>
                <a:latin typeface="Nunito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Licea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 Hernández Lilia</a:t>
              </a: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María Margarita González de la Tijera</a:t>
              </a:r>
              <a:endParaRPr lang="es-MX" sz="1250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Lagunes Barradas Virginia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3851252" y="2508599"/>
            <a:ext cx="2391777" cy="2218013"/>
            <a:chOff x="1854415" y="3524115"/>
            <a:chExt cx="2391777" cy="221801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002060"/>
                  </a:solidFill>
                  <a:latin typeface="LATO"/>
                </a:rPr>
                <a:t>Sistemas de Automatización</a:t>
              </a: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75011" y="1029165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>
                  <a:solidFill>
                    <a:schemeClr val="bg1"/>
                  </a:solidFill>
                  <a:latin typeface="Caveat Brush"/>
                </a:rPr>
                <a:t>2</a:t>
              </a: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2018</a:t>
                </a: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2024</a:t>
                </a: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formación</a:t>
                </a: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5732117" y="6139768"/>
            <a:ext cx="6122053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99" y="978093"/>
            <a:ext cx="4765023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7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011876" y="15135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  <a:latin typeface="LATO"/>
                </a:rPr>
                <a:t>Ingeniería e Innovación Sustentable</a:t>
              </a: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>
                  <a:solidFill>
                    <a:srgbClr val="002060"/>
                  </a:solidFill>
                  <a:latin typeface="Nunito"/>
                </a:rPr>
                <a:t>ITESXAL-CA-4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3507278" y="-43801"/>
            <a:ext cx="2391777" cy="2218013"/>
            <a:chOff x="1854415" y="3524115"/>
            <a:chExt cx="2391777" cy="2218013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Alejandré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 Apolinar</a:t>
              </a:r>
            </a:p>
            <a:p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María </a:t>
              </a: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Salomé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Amores </a:t>
              </a: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Pérez 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Hugo,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Moreno </a:t>
              </a: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Seceña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 Juan Carlos</a:t>
              </a: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García González </a:t>
              </a:r>
            </a:p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Irma Angélica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2401722" y="2424717"/>
            <a:ext cx="2391777" cy="2218013"/>
            <a:chOff x="1854415" y="3524115"/>
            <a:chExt cx="2391777" cy="221801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002060"/>
                  </a:solidFill>
                  <a:latin typeface="LATO"/>
                </a:rPr>
                <a:t>Desarrollo sustentable y Automatización</a:t>
              </a: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75011" y="1029165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>
                  <a:solidFill>
                    <a:schemeClr val="bg1"/>
                  </a:solidFill>
                  <a:latin typeface="Caveat Brush"/>
                </a:rPr>
                <a:t>3</a:t>
              </a: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2019</a:t>
                </a: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2025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formación</a:t>
                </a: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6296436" y="6013883"/>
            <a:ext cx="6122053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03" y="858645"/>
            <a:ext cx="5235263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130563" y="34168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  <a:latin typeface="LATO"/>
                </a:rPr>
                <a:t>Tecnología Sustentable y Desarrollo</a:t>
              </a: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>
                  <a:solidFill>
                    <a:srgbClr val="002060"/>
                  </a:solidFill>
                  <a:latin typeface="Nunito"/>
                </a:rPr>
                <a:t>ITESXAL-CA-5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3619492" y="19961"/>
            <a:ext cx="2391777" cy="2204365"/>
            <a:chOff x="1854415" y="3524115"/>
            <a:chExt cx="2391777" cy="2204365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68507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Fernández de Lara Arcos Claudia Patricia, Hernández </a:t>
              </a: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Pitalúa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 Daniel, León Bonilla Hugo </a:t>
              </a:r>
              <a:r>
                <a:rPr lang="es-MX" sz="1250" dirty="0" err="1">
                  <a:solidFill>
                    <a:srgbClr val="002060"/>
                  </a:solidFill>
                  <a:latin typeface="Nunito"/>
                </a:rPr>
                <a:t>Amilcar</a:t>
              </a: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, Sánchez Gómez </a:t>
              </a: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Nelly, Pacheco Tejeda Isaí</a:t>
              </a:r>
              <a:endParaRPr lang="es-MX" sz="1250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Castañeda Escobar Lizbeth Angélica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3727697" y="2360151"/>
            <a:ext cx="2391777" cy="2361853"/>
            <a:chOff x="1962141" y="3482578"/>
            <a:chExt cx="2391777" cy="236185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962141" y="3864431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002060"/>
                  </a:solidFill>
                  <a:latin typeface="LATO"/>
                </a:rPr>
                <a:t>Biotecnología y Desarrollo de Sistemas </a:t>
              </a:r>
              <a:r>
                <a:rPr lang="es-MX" sz="1400" dirty="0" err="1">
                  <a:solidFill>
                    <a:srgbClr val="002060"/>
                  </a:solidFill>
                  <a:latin typeface="LATO"/>
                </a:rPr>
                <a:t>mecatrónicos</a:t>
              </a:r>
              <a:endParaRPr lang="es-MX" sz="1400" dirty="0">
                <a:solidFill>
                  <a:srgbClr val="002060"/>
                </a:solidFill>
                <a:latin typeface="LATO"/>
              </a:endParaRP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193918" y="3482578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75011" y="1029165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>
                  <a:solidFill>
                    <a:schemeClr val="bg1"/>
                  </a:solidFill>
                  <a:latin typeface="Caveat Brush"/>
                </a:rPr>
                <a:t>4</a:t>
              </a: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2019</a:t>
                </a: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2025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</a:t>
                </a: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consolidación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5836710" y="6079917"/>
            <a:ext cx="6122053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5" y="1056404"/>
            <a:ext cx="3410376" cy="34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142076" y="-16652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  <a:latin typeface="LATO"/>
                </a:rPr>
                <a:t>Sustentabilidad Industrial</a:t>
              </a: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>
                  <a:solidFill>
                    <a:srgbClr val="002060"/>
                  </a:solidFill>
                  <a:latin typeface="Nunito"/>
                </a:rPr>
                <a:t>ITESXAL-CA-6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3624843" y="19961"/>
            <a:ext cx="2391777" cy="2218013"/>
            <a:chOff x="1854415" y="3524115"/>
            <a:chExt cx="2391777" cy="2218013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Dey García Felipe,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Herrera Velarde Salvador,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>
                  <a:solidFill>
                    <a:srgbClr val="002060"/>
                  </a:solidFill>
                  <a:latin typeface="Nunito"/>
                </a:rPr>
                <a:t>Ramos Rodríguez </a:t>
              </a: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Lina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Meza Flores Gerardo</a:t>
              </a:r>
              <a:endParaRPr lang="es-MX" sz="1250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González Grovas </a:t>
              </a:r>
            </a:p>
            <a:p>
              <a:pPr algn="r"/>
              <a:r>
                <a:rPr lang="it-IT" sz="1300" b="1" dirty="0">
                  <a:solidFill>
                    <a:srgbClr val="002060"/>
                  </a:solidFill>
                  <a:latin typeface="Nunito"/>
                </a:rPr>
                <a:t>Luis Roberto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3450284" y="2425547"/>
            <a:ext cx="2391777" cy="2218013"/>
            <a:chOff x="1854415" y="3524115"/>
            <a:chExt cx="2391777" cy="221801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002060"/>
                  </a:solidFill>
                  <a:latin typeface="LATO"/>
                </a:rPr>
                <a:t>Desarrollo Sustentable y Diseño y mejora de procesos y productos</a:t>
              </a: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75011" y="1029165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>
                  <a:solidFill>
                    <a:schemeClr val="bg1"/>
                  </a:solidFill>
                  <a:latin typeface="Caveat Brush"/>
                </a:rPr>
                <a:t>5</a:t>
              </a: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2021</a:t>
                </a: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2024</a:t>
                </a: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formación</a:t>
                </a: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6296436" y="6104144"/>
            <a:ext cx="6122053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63" y="889309"/>
            <a:ext cx="5142928" cy="34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1142076" y="-16652"/>
            <a:ext cx="2391777" cy="2218013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002060"/>
                  </a:solidFill>
                  <a:latin typeface="LATO"/>
                </a:rPr>
                <a:t>Ingeniería y Tecnologías Multifuncionales</a:t>
              </a:r>
              <a:endParaRPr lang="es-MX" sz="1600" b="1" dirty="0">
                <a:solidFill>
                  <a:srgbClr val="002060"/>
                </a:solidFill>
                <a:latin typeface="LATO"/>
              </a:endParaRP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50" b="1" dirty="0" smtClean="0">
                  <a:solidFill>
                    <a:srgbClr val="002060"/>
                  </a:solidFill>
                  <a:latin typeface="Nunito"/>
                </a:rPr>
                <a:t>ITESXAL-CA-7</a:t>
              </a:r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Nombre</a:t>
              </a: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3624843" y="19961"/>
            <a:ext cx="2391777" cy="2218013"/>
            <a:chOff x="1854415" y="3524115"/>
            <a:chExt cx="2391777" cy="2218013"/>
          </a:xfrm>
        </p:grpSpPr>
        <p:sp>
          <p:nvSpPr>
            <p:cNvPr id="142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3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Hernández Ventura Daniel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50" dirty="0" smtClean="0">
                  <a:solidFill>
                    <a:srgbClr val="002060"/>
                  </a:solidFill>
                  <a:latin typeface="Nunito"/>
                </a:rPr>
                <a:t>Pelayo Moreno Adolfo</a:t>
              </a:r>
              <a:endParaRPr lang="es-MX" sz="1250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300" b="1" dirty="0" smtClean="0">
                  <a:solidFill>
                    <a:srgbClr val="002060"/>
                  </a:solidFill>
                  <a:latin typeface="Nunito"/>
                </a:rPr>
                <a:t>Ramírez Pérez David</a:t>
              </a:r>
              <a:endParaRPr lang="es-MX" sz="130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45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integrantes</a:t>
              </a: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3450284" y="2425547"/>
            <a:ext cx="2391777" cy="2218013"/>
            <a:chOff x="1854415" y="3524115"/>
            <a:chExt cx="2391777" cy="2218013"/>
          </a:xfrm>
        </p:grpSpPr>
        <p:sp>
          <p:nvSpPr>
            <p:cNvPr id="147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48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rgbClr val="002060"/>
                  </a:solidFill>
                  <a:latin typeface="LATO"/>
                </a:rPr>
                <a:t>Ingeniería y Procesamiento de Tecnología Funcionales</a:t>
              </a:r>
              <a:endParaRPr lang="es-MX" sz="1400" dirty="0">
                <a:solidFill>
                  <a:srgbClr val="002060"/>
                </a:solidFill>
                <a:latin typeface="LATO"/>
              </a:endParaRPr>
            </a:p>
          </p:txBody>
        </p:sp>
        <p:sp>
          <p:nvSpPr>
            <p:cNvPr id="149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50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>
                  <a:solidFill>
                    <a:schemeClr val="bg1"/>
                  </a:solidFill>
                  <a:latin typeface="Nunito"/>
                </a:rPr>
                <a:t>LÍNEA</a:t>
              </a:r>
            </a:p>
          </p:txBody>
        </p:sp>
      </p:grpSp>
      <p:grpSp>
        <p:nvGrpSpPr>
          <p:cNvPr id="156" name="Grupo 155"/>
          <p:cNvGrpSpPr/>
          <p:nvPr/>
        </p:nvGrpSpPr>
        <p:grpSpPr>
          <a:xfrm>
            <a:off x="930204" y="764536"/>
            <a:ext cx="749561" cy="893649"/>
            <a:chOff x="1511565" y="2433397"/>
            <a:chExt cx="749561" cy="893649"/>
          </a:xfrm>
        </p:grpSpPr>
        <p:grpSp>
          <p:nvGrpSpPr>
            <p:cNvPr id="157" name="Group 165">
              <a:extLst>
                <a:ext uri="{FF2B5EF4-FFF2-40B4-BE49-F238E27FC236}">
                  <a16:creationId xmlns:a16="http://schemas.microsoft.com/office/drawing/2014/main" id="{AAE398EC-982B-4789-9415-4D3CCFC0D0C2}"/>
                </a:ext>
              </a:extLst>
            </p:cNvPr>
            <p:cNvGrpSpPr/>
            <p:nvPr/>
          </p:nvGrpSpPr>
          <p:grpSpPr>
            <a:xfrm>
              <a:off x="1511565" y="2470956"/>
              <a:ext cx="749561" cy="856090"/>
              <a:chOff x="6637363" y="2452915"/>
              <a:chExt cx="2337139" cy="3017473"/>
            </a:xfrm>
          </p:grpSpPr>
          <p:sp>
            <p:nvSpPr>
              <p:cNvPr id="159" name="Oval 27">
                <a:extLst>
                  <a:ext uri="{FF2B5EF4-FFF2-40B4-BE49-F238E27FC236}">
                    <a16:creationId xmlns:a16="http://schemas.microsoft.com/office/drawing/2014/main" id="{B73239BA-463F-4DAB-8BC1-75919B69E83E}"/>
                  </a:ext>
                </a:extLst>
              </p:cNvPr>
              <p:cNvSpPr/>
              <p:nvPr/>
            </p:nvSpPr>
            <p:spPr>
              <a:xfrm>
                <a:off x="6637363" y="2452915"/>
                <a:ext cx="1717400" cy="1903346"/>
              </a:xfrm>
              <a:prstGeom prst="ellipse">
                <a:avLst/>
              </a:prstGeom>
              <a:solidFill>
                <a:srgbClr val="BAB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8">
                <a:extLst>
                  <a:ext uri="{FF2B5EF4-FFF2-40B4-BE49-F238E27FC236}">
                    <a16:creationId xmlns:a16="http://schemas.microsoft.com/office/drawing/2014/main" id="{59E44B85-2080-476F-AEC1-A821D75F5FFD}"/>
                  </a:ext>
                </a:extLst>
              </p:cNvPr>
              <p:cNvSpPr/>
              <p:nvPr/>
            </p:nvSpPr>
            <p:spPr>
              <a:xfrm>
                <a:off x="6717524" y="3213411"/>
                <a:ext cx="2256978" cy="2256977"/>
              </a:xfrm>
              <a:prstGeom prst="ellipse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330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29">
                <a:extLst>
                  <a:ext uri="{FF2B5EF4-FFF2-40B4-BE49-F238E27FC236}">
                    <a16:creationId xmlns:a16="http://schemas.microsoft.com/office/drawing/2014/main" id="{DCDB9E62-F42A-4B6A-80E7-C433099681FE}"/>
                  </a:ext>
                </a:extLst>
              </p:cNvPr>
              <p:cNvSpPr/>
              <p:nvPr/>
            </p:nvSpPr>
            <p:spPr>
              <a:xfrm>
                <a:off x="6747126" y="2551286"/>
                <a:ext cx="1515353" cy="1713011"/>
              </a:xfrm>
              <a:prstGeom prst="ellipse">
                <a:avLst/>
              </a:prstGeom>
              <a:solidFill>
                <a:srgbClr val="8BB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8" name="Google Shape;3910;p39"/>
            <p:cNvSpPr txBox="1">
              <a:spLocks/>
            </p:cNvSpPr>
            <p:nvPr/>
          </p:nvSpPr>
          <p:spPr>
            <a:xfrm>
              <a:off x="1536817" y="2433397"/>
              <a:ext cx="485434" cy="615117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600" b="1" dirty="0" smtClean="0">
                  <a:solidFill>
                    <a:schemeClr val="bg1"/>
                  </a:solidFill>
                  <a:latin typeface="Caveat Brush"/>
                </a:rPr>
                <a:t>6</a:t>
              </a:r>
              <a:endParaRPr lang="en" sz="3600" b="1" dirty="0">
                <a:solidFill>
                  <a:schemeClr val="bg1"/>
                </a:solidFill>
                <a:latin typeface="Caveat Brush"/>
              </a:endParaRP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8" y="2798788"/>
            <a:ext cx="277261" cy="277261"/>
          </a:xfrm>
          <a:prstGeom prst="rect">
            <a:avLst/>
          </a:prstGeom>
        </p:spPr>
      </p:pic>
      <p:grpSp>
        <p:nvGrpSpPr>
          <p:cNvPr id="1037" name="Grupo 1036"/>
          <p:cNvGrpSpPr/>
          <p:nvPr/>
        </p:nvGrpSpPr>
        <p:grpSpPr>
          <a:xfrm>
            <a:off x="1956481" y="4777033"/>
            <a:ext cx="10056866" cy="1269000"/>
            <a:chOff x="1786838" y="3672133"/>
            <a:chExt cx="10056866" cy="1269000"/>
          </a:xfrm>
        </p:grpSpPr>
        <p:grpSp>
          <p:nvGrpSpPr>
            <p:cNvPr id="1032" name="Grupo 1031"/>
            <p:cNvGrpSpPr/>
            <p:nvPr/>
          </p:nvGrpSpPr>
          <p:grpSpPr>
            <a:xfrm>
              <a:off x="1786838" y="3672134"/>
              <a:ext cx="2159849" cy="1255350"/>
              <a:chOff x="1907343" y="3672592"/>
              <a:chExt cx="2159849" cy="1255350"/>
            </a:xfrm>
          </p:grpSpPr>
          <p:sp>
            <p:nvSpPr>
              <p:cNvPr id="175" name="Google Shape;5462;p58"/>
              <p:cNvSpPr/>
              <p:nvPr/>
            </p:nvSpPr>
            <p:spPr>
              <a:xfrm rot="-5060944">
                <a:off x="2359593" y="3220342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60;p59"/>
              <p:cNvSpPr txBox="1">
                <a:spLocks/>
              </p:cNvSpPr>
              <p:nvPr/>
            </p:nvSpPr>
            <p:spPr>
              <a:xfrm>
                <a:off x="2093507" y="4002368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Año de registro: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2023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031" name="Grupo 1030"/>
            <p:cNvGrpSpPr/>
            <p:nvPr/>
          </p:nvGrpSpPr>
          <p:grpSpPr>
            <a:xfrm>
              <a:off x="9683855" y="3685782"/>
              <a:ext cx="2159849" cy="1255350"/>
              <a:chOff x="4528044" y="3660683"/>
              <a:chExt cx="2159849" cy="1255350"/>
            </a:xfrm>
          </p:grpSpPr>
          <p:sp>
            <p:nvSpPr>
              <p:cNvPr id="195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Vigencia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 smtClean="0">
                    <a:solidFill>
                      <a:srgbClr val="002060"/>
                    </a:solidFill>
                    <a:latin typeface="LATO"/>
                  </a:rPr>
                  <a:t>2026</a:t>
                </a:r>
                <a:endParaRPr lang="es-MX" sz="1800" b="1" dirty="0">
                  <a:solidFill>
                    <a:srgbClr val="002060"/>
                  </a:solidFill>
                  <a:latin typeface="LATO"/>
                </a:endParaRPr>
              </a:p>
            </p:txBody>
          </p:sp>
        </p:grpSp>
        <p:grpSp>
          <p:nvGrpSpPr>
            <p:cNvPr id="198" name="Grupo 197"/>
            <p:cNvGrpSpPr/>
            <p:nvPr/>
          </p:nvGrpSpPr>
          <p:grpSpPr>
            <a:xfrm>
              <a:off x="7012268" y="367213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199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Estado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Reconocido</a:t>
                </a:r>
              </a:p>
            </p:txBody>
          </p:sp>
        </p:grpSp>
        <p:grpSp>
          <p:nvGrpSpPr>
            <p:cNvPr id="201" name="Grupo 200"/>
            <p:cNvGrpSpPr/>
            <p:nvPr/>
          </p:nvGrpSpPr>
          <p:grpSpPr>
            <a:xfrm>
              <a:off x="4368237" y="3685783"/>
              <a:ext cx="2159849" cy="1255350"/>
              <a:chOff x="4528044" y="3660683"/>
              <a:chExt cx="2159849" cy="1255350"/>
            </a:xfrm>
            <a:effectLst/>
          </p:grpSpPr>
          <p:sp>
            <p:nvSpPr>
              <p:cNvPr id="202" name="Google Shape;5462;p58"/>
              <p:cNvSpPr/>
              <p:nvPr/>
            </p:nvSpPr>
            <p:spPr>
              <a:xfrm rot="-5060944">
                <a:off x="4980294" y="3208433"/>
                <a:ext cx="1255350" cy="2159849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7915" extrusionOk="0">
                    <a:moveTo>
                      <a:pt x="3434" y="1"/>
                    </a:moveTo>
                    <a:cubicBezTo>
                      <a:pt x="3385" y="1"/>
                      <a:pt x="3335" y="2"/>
                      <a:pt x="3287" y="2"/>
                    </a:cubicBezTo>
                    <a:cubicBezTo>
                      <a:pt x="2651" y="33"/>
                      <a:pt x="2008" y="102"/>
                      <a:pt x="1372" y="163"/>
                    </a:cubicBezTo>
                    <a:cubicBezTo>
                      <a:pt x="1020" y="193"/>
                      <a:pt x="637" y="224"/>
                      <a:pt x="284" y="293"/>
                    </a:cubicBezTo>
                    <a:cubicBezTo>
                      <a:pt x="223" y="293"/>
                      <a:pt x="223" y="354"/>
                      <a:pt x="284" y="354"/>
                    </a:cubicBezTo>
                    <a:cubicBezTo>
                      <a:pt x="1242" y="255"/>
                      <a:pt x="2199" y="163"/>
                      <a:pt x="3157" y="102"/>
                    </a:cubicBezTo>
                    <a:lnTo>
                      <a:pt x="3540" y="102"/>
                    </a:lnTo>
                    <a:cubicBezTo>
                      <a:pt x="3923" y="102"/>
                      <a:pt x="3862" y="676"/>
                      <a:pt x="3923" y="929"/>
                    </a:cubicBezTo>
                    <a:cubicBezTo>
                      <a:pt x="3992" y="1442"/>
                      <a:pt x="4053" y="1948"/>
                      <a:pt x="4084" y="2430"/>
                    </a:cubicBezTo>
                    <a:cubicBezTo>
                      <a:pt x="4214" y="3480"/>
                      <a:pt x="4337" y="4537"/>
                      <a:pt x="4436" y="5587"/>
                    </a:cubicBezTo>
                    <a:cubicBezTo>
                      <a:pt x="4498" y="6069"/>
                      <a:pt x="4567" y="6544"/>
                      <a:pt x="4567" y="7027"/>
                    </a:cubicBezTo>
                    <a:cubicBezTo>
                      <a:pt x="4528" y="7502"/>
                      <a:pt x="4145" y="7502"/>
                      <a:pt x="3801" y="7533"/>
                    </a:cubicBezTo>
                    <a:cubicBezTo>
                      <a:pt x="3540" y="7571"/>
                      <a:pt x="3287" y="7571"/>
                      <a:pt x="3065" y="7602"/>
                    </a:cubicBezTo>
                    <a:cubicBezTo>
                      <a:pt x="2552" y="7663"/>
                      <a:pt x="2039" y="7694"/>
                      <a:pt x="1564" y="7762"/>
                    </a:cubicBezTo>
                    <a:cubicBezTo>
                      <a:pt x="1479" y="7762"/>
                      <a:pt x="1298" y="7796"/>
                      <a:pt x="1136" y="7796"/>
                    </a:cubicBezTo>
                    <a:cubicBezTo>
                      <a:pt x="989" y="7796"/>
                      <a:pt x="857" y="7769"/>
                      <a:pt x="828" y="7663"/>
                    </a:cubicBezTo>
                    <a:cubicBezTo>
                      <a:pt x="767" y="7441"/>
                      <a:pt x="767" y="7119"/>
                      <a:pt x="736" y="6866"/>
                    </a:cubicBezTo>
                    <a:cubicBezTo>
                      <a:pt x="506" y="4821"/>
                      <a:pt x="315" y="2783"/>
                      <a:pt x="1" y="768"/>
                    </a:cubicBezTo>
                    <a:lnTo>
                      <a:pt x="1" y="768"/>
                    </a:lnTo>
                    <a:cubicBezTo>
                      <a:pt x="123" y="2905"/>
                      <a:pt x="445" y="5012"/>
                      <a:pt x="667" y="7119"/>
                    </a:cubicBezTo>
                    <a:cubicBezTo>
                      <a:pt x="698" y="7341"/>
                      <a:pt x="637" y="7762"/>
                      <a:pt x="889" y="7885"/>
                    </a:cubicBezTo>
                    <a:cubicBezTo>
                      <a:pt x="921" y="7907"/>
                      <a:pt x="964" y="7915"/>
                      <a:pt x="1011" y="7915"/>
                    </a:cubicBezTo>
                    <a:cubicBezTo>
                      <a:pt x="1116" y="7915"/>
                      <a:pt x="1242" y="7875"/>
                      <a:pt x="1311" y="7854"/>
                    </a:cubicBezTo>
                    <a:cubicBezTo>
                      <a:pt x="1594" y="7824"/>
                      <a:pt x="1885" y="7824"/>
                      <a:pt x="2169" y="7793"/>
                    </a:cubicBezTo>
                    <a:cubicBezTo>
                      <a:pt x="2682" y="7724"/>
                      <a:pt x="3188" y="7694"/>
                      <a:pt x="3670" y="7632"/>
                    </a:cubicBezTo>
                    <a:cubicBezTo>
                      <a:pt x="3992" y="7602"/>
                      <a:pt x="4406" y="7663"/>
                      <a:pt x="4597" y="7379"/>
                    </a:cubicBezTo>
                    <a:cubicBezTo>
                      <a:pt x="4789" y="7088"/>
                      <a:pt x="4628" y="6514"/>
                      <a:pt x="4597" y="6192"/>
                    </a:cubicBezTo>
                    <a:cubicBezTo>
                      <a:pt x="4528" y="5656"/>
                      <a:pt x="4498" y="5112"/>
                      <a:pt x="4436" y="4568"/>
                    </a:cubicBezTo>
                    <a:cubicBezTo>
                      <a:pt x="4306" y="3511"/>
                      <a:pt x="4214" y="2492"/>
                      <a:pt x="4084" y="1442"/>
                    </a:cubicBezTo>
                    <a:cubicBezTo>
                      <a:pt x="4053" y="1182"/>
                      <a:pt x="4023" y="929"/>
                      <a:pt x="3992" y="676"/>
                    </a:cubicBezTo>
                    <a:cubicBezTo>
                      <a:pt x="3954" y="546"/>
                      <a:pt x="3954" y="324"/>
                      <a:pt x="3893" y="193"/>
                    </a:cubicBezTo>
                    <a:cubicBezTo>
                      <a:pt x="3790" y="19"/>
                      <a:pt x="3613" y="1"/>
                      <a:pt x="3434" y="1"/>
                    </a:cubicBezTo>
                    <a:close/>
                  </a:path>
                </a:pathLst>
              </a:custGeom>
              <a:solidFill>
                <a:srgbClr val="003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60;p59"/>
              <p:cNvSpPr txBox="1">
                <a:spLocks/>
              </p:cNvSpPr>
              <p:nvPr/>
            </p:nvSpPr>
            <p:spPr>
              <a:xfrm>
                <a:off x="4714208" y="3990459"/>
                <a:ext cx="1883759" cy="56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0"/>
                  </a:spcBef>
                </a:pPr>
                <a:r>
                  <a:rPr lang="es-MX" sz="1800" dirty="0">
                    <a:solidFill>
                      <a:srgbClr val="002060"/>
                    </a:solidFill>
                    <a:latin typeface="LATO"/>
                  </a:rPr>
                  <a:t>Grado</a:t>
                </a:r>
              </a:p>
              <a:p>
                <a:pPr algn="ctr">
                  <a:spcBef>
                    <a:spcPts val="0"/>
                  </a:spcBef>
                </a:pPr>
                <a:endParaRPr lang="es-MX" sz="1800" dirty="0">
                  <a:solidFill>
                    <a:srgbClr val="002060"/>
                  </a:solidFill>
                  <a:latin typeface="LATO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s-MX" sz="1800" b="1" dirty="0">
                    <a:solidFill>
                      <a:srgbClr val="002060"/>
                    </a:solidFill>
                    <a:latin typeface="LATO"/>
                  </a:rPr>
                  <a:t>En formación</a:t>
                </a:r>
              </a:p>
            </p:txBody>
          </p:sp>
        </p:grpSp>
        <p:cxnSp>
          <p:nvCxnSpPr>
            <p:cNvPr id="207" name="Google Shape;5584;p59"/>
            <p:cNvCxnSpPr/>
            <p:nvPr/>
          </p:nvCxnSpPr>
          <p:spPr>
            <a:xfrm flipV="1">
              <a:off x="3901458" y="4286159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1" name="Google Shape;5584;p59"/>
            <p:cNvCxnSpPr/>
            <p:nvPr/>
          </p:nvCxnSpPr>
          <p:spPr>
            <a:xfrm flipV="1">
              <a:off x="6509809" y="4313456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2" name="Google Shape;5584;p59"/>
            <p:cNvCxnSpPr/>
            <p:nvPr/>
          </p:nvCxnSpPr>
          <p:spPr>
            <a:xfrm flipV="1">
              <a:off x="9187820" y="4282341"/>
              <a:ext cx="500410" cy="7636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7" name="Google Shape;5560;p59"/>
          <p:cNvSpPr txBox="1">
            <a:spLocks/>
          </p:cNvSpPr>
          <p:nvPr/>
        </p:nvSpPr>
        <p:spPr>
          <a:xfrm>
            <a:off x="6296436" y="6104144"/>
            <a:ext cx="6122053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002060"/>
                </a:solidFill>
                <a:latin typeface="LATO"/>
              </a:rPr>
              <a:t>Área de aplicación: Ingeniería y Tecnología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87" y="926394"/>
            <a:ext cx="4280503" cy="32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54A048DF-AB23-4BD5-88EF-E0980911A89F}"/>
              </a:ext>
            </a:extLst>
          </p:cNvPr>
          <p:cNvGrpSpPr/>
          <p:nvPr/>
        </p:nvGrpSpPr>
        <p:grpSpPr>
          <a:xfrm>
            <a:off x="5908522" y="91712"/>
            <a:ext cx="6283478" cy="670791"/>
            <a:chOff x="0" y="0"/>
            <a:chExt cx="5909945" cy="614045"/>
          </a:xfrm>
        </p:grpSpPr>
        <p:pic>
          <p:nvPicPr>
            <p:cNvPr id="41" name="0 Imagen">
              <a:extLst>
                <a:ext uri="{FF2B5EF4-FFF2-40B4-BE49-F238E27FC236}">
                  <a16:creationId xmlns:a16="http://schemas.microsoft.com/office/drawing/2014/main" id="{9E4D609E-2A41-427F-9FED-7431D6D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0"/>
              <a:ext cx="633095" cy="61404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C771C2B-AB2D-4FCE-8937-CDDC094B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5094605" cy="5880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1" y="-16652"/>
            <a:ext cx="898785" cy="6894397"/>
            <a:chOff x="1" y="-16652"/>
            <a:chExt cx="1019093" cy="6894397"/>
          </a:xfrm>
        </p:grpSpPr>
        <p:grpSp>
          <p:nvGrpSpPr>
            <p:cNvPr id="46" name="Group 2"/>
            <p:cNvGrpSpPr/>
            <p:nvPr/>
          </p:nvGrpSpPr>
          <p:grpSpPr>
            <a:xfrm>
              <a:off x="168863" y="3093"/>
              <a:ext cx="850231" cy="6874652"/>
              <a:chOff x="0" y="0"/>
              <a:chExt cx="2233815" cy="5513259"/>
            </a:xfrm>
            <a:solidFill>
              <a:srgbClr val="D1BC4A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3" name="Group 2"/>
            <p:cNvGrpSpPr/>
            <p:nvPr/>
          </p:nvGrpSpPr>
          <p:grpSpPr>
            <a:xfrm>
              <a:off x="1" y="-16652"/>
              <a:ext cx="850289" cy="6874652"/>
              <a:chOff x="0" y="0"/>
              <a:chExt cx="2233815" cy="5513259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3"/>
              <p:cNvSpPr/>
              <p:nvPr/>
            </p:nvSpPr>
            <p:spPr>
              <a:xfrm>
                <a:off x="0" y="0"/>
                <a:ext cx="2233815" cy="5513258"/>
              </a:xfrm>
              <a:custGeom>
                <a:avLst/>
                <a:gdLst/>
                <a:ahLst/>
                <a:cxnLst/>
                <a:rect l="l" t="t" r="r" b="b"/>
                <a:pathLst>
                  <a:path w="2233815" h="5513258">
                    <a:moveTo>
                      <a:pt x="0" y="0"/>
                    </a:moveTo>
                    <a:lnTo>
                      <a:pt x="2233815" y="0"/>
                    </a:lnTo>
                    <a:lnTo>
                      <a:pt x="2233815" y="5513258"/>
                    </a:lnTo>
                    <a:lnTo>
                      <a:pt x="0" y="5513258"/>
                    </a:lnTo>
                    <a:close/>
                  </a:path>
                </a:pathLst>
              </a:custGeom>
              <a:solidFill>
                <a:srgbClr val="001F39"/>
              </a:solidFill>
            </p:spPr>
          </p:sp>
        </p:grpSp>
        <p:pic>
          <p:nvPicPr>
            <p:cNvPr id="4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" y="57541"/>
              <a:ext cx="777137" cy="88942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Grupo 124"/>
          <p:cNvGrpSpPr/>
          <p:nvPr/>
        </p:nvGrpSpPr>
        <p:grpSpPr>
          <a:xfrm>
            <a:off x="2207765" y="946969"/>
            <a:ext cx="9117362" cy="5428074"/>
            <a:chOff x="1854415" y="3524115"/>
            <a:chExt cx="2391777" cy="2218013"/>
          </a:xfrm>
        </p:grpSpPr>
        <p:sp>
          <p:nvSpPr>
            <p:cNvPr id="136" name="Right Triangle 16">
              <a:extLst>
                <a:ext uri="{FF2B5EF4-FFF2-40B4-BE49-F238E27FC236}">
                  <a16:creationId xmlns:a16="http://schemas.microsoft.com/office/drawing/2014/main" id="{2333AD26-6B67-4275-A7C4-D391474A1BA9}"/>
                </a:ext>
              </a:extLst>
            </p:cNvPr>
            <p:cNvSpPr/>
            <p:nvPr/>
          </p:nvSpPr>
          <p:spPr>
            <a:xfrm flipV="1">
              <a:off x="3814145" y="3916530"/>
              <a:ext cx="432047" cy="392415"/>
            </a:xfrm>
            <a:prstGeom prst="rtTriangle">
              <a:avLst/>
            </a:prstGeom>
            <a:solidFill>
              <a:srgbClr val="D1B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latin typeface="Nunito"/>
              </a:endParaRPr>
            </a:p>
          </p:txBody>
        </p:sp>
        <p:sp>
          <p:nvSpPr>
            <p:cNvPr id="137" name="Rectangle 4">
              <a:extLst>
                <a:ext uri="{FF2B5EF4-FFF2-40B4-BE49-F238E27FC236}">
                  <a16:creationId xmlns:a16="http://schemas.microsoft.com/office/drawing/2014/main" id="{5385ECE0-EF37-4159-8A88-705B9C8C88F0}"/>
                </a:ext>
              </a:extLst>
            </p:cNvPr>
            <p:cNvSpPr/>
            <p:nvPr/>
          </p:nvSpPr>
          <p:spPr>
            <a:xfrm>
              <a:off x="1854415" y="3762128"/>
              <a:ext cx="2160000" cy="1980000"/>
            </a:xfrm>
            <a:prstGeom prst="rect">
              <a:avLst/>
            </a:prstGeom>
            <a:solidFill>
              <a:srgbClr val="F5EEE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>
                <a:solidFill>
                  <a:srgbClr val="002060"/>
                </a:solidFill>
                <a:latin typeface="LATO"/>
              </a:endParaRPr>
            </a:p>
          </p:txBody>
        </p:sp>
        <p:sp>
          <p:nvSpPr>
            <p:cNvPr id="138" name="Rectangle 8">
              <a:extLst>
                <a:ext uri="{FF2B5EF4-FFF2-40B4-BE49-F238E27FC236}">
                  <a16:creationId xmlns:a16="http://schemas.microsoft.com/office/drawing/2014/main" id="{B84943F0-BB08-4C09-9572-494F942DB5A8}"/>
                </a:ext>
              </a:extLst>
            </p:cNvPr>
            <p:cNvSpPr/>
            <p:nvPr/>
          </p:nvSpPr>
          <p:spPr>
            <a:xfrm>
              <a:off x="2091633" y="5336065"/>
              <a:ext cx="1980000" cy="392415"/>
            </a:xfrm>
            <a:prstGeom prst="rect">
              <a:avLst/>
            </a:prstGeom>
            <a:solidFill>
              <a:srgbClr val="D1BC4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b="1" dirty="0">
                <a:solidFill>
                  <a:srgbClr val="002060"/>
                </a:solidFill>
                <a:latin typeface="Nunito"/>
              </a:endParaRP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75976255-25A6-4346-AB93-C2556A71D396}"/>
                </a:ext>
              </a:extLst>
            </p:cNvPr>
            <p:cNvSpPr/>
            <p:nvPr/>
          </p:nvSpPr>
          <p:spPr>
            <a:xfrm>
              <a:off x="2078509" y="3524115"/>
              <a:ext cx="2160000" cy="392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cap="all" dirty="0" smtClean="0">
                  <a:solidFill>
                    <a:schemeClr val="bg1"/>
                  </a:solidFill>
                  <a:latin typeface="Nunito"/>
                </a:rPr>
                <a:t>LÍNEAS DE INVESTIGACIÓN</a:t>
              </a:r>
              <a:endParaRPr lang="es-MX" sz="1600" b="1" cap="all" dirty="0">
                <a:solidFill>
                  <a:schemeClr val="bg1"/>
                </a:solidFill>
                <a:latin typeface="Nunito"/>
              </a:endParaRPr>
            </a:p>
          </p:txBody>
        </p:sp>
      </p:grpSp>
      <p:pic>
        <p:nvPicPr>
          <p:cNvPr id="1024" name="Imagen 10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57" y="2638443"/>
            <a:ext cx="277261" cy="2772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81" y="1907315"/>
            <a:ext cx="7597713" cy="45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6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331</Words>
  <Application>Microsoft Office PowerPoint</Application>
  <PresentationFormat>Panorámica</PresentationFormat>
  <Paragraphs>150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Caveat Brush</vt:lpstr>
      <vt:lpstr>LATO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ACER01</dc:creator>
  <cp:lastModifiedBy>Korina Gonzalez Camacho</cp:lastModifiedBy>
  <cp:revision>37</cp:revision>
  <dcterms:created xsi:type="dcterms:W3CDTF">2022-01-10T22:59:29Z</dcterms:created>
  <dcterms:modified xsi:type="dcterms:W3CDTF">2024-01-10T20:00:02Z</dcterms:modified>
</cp:coreProperties>
</file>